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66" r:id="rId2"/>
    <p:sldId id="306" r:id="rId3"/>
    <p:sldId id="284" r:id="rId4"/>
    <p:sldId id="286" r:id="rId5"/>
    <p:sldId id="308" r:id="rId6"/>
    <p:sldId id="309" r:id="rId7"/>
    <p:sldId id="272" r:id="rId8"/>
    <p:sldId id="283" r:id="rId9"/>
    <p:sldId id="287" r:id="rId10"/>
    <p:sldId id="297" r:id="rId11"/>
    <p:sldId id="312" r:id="rId12"/>
    <p:sldId id="314" r:id="rId13"/>
    <p:sldId id="290" r:id="rId14"/>
    <p:sldId id="278" r:id="rId15"/>
    <p:sldId id="291" r:id="rId16"/>
    <p:sldId id="301" r:id="rId17"/>
    <p:sldId id="292" r:id="rId18"/>
    <p:sldId id="302" r:id="rId19"/>
    <p:sldId id="293" r:id="rId20"/>
    <p:sldId id="303" r:id="rId21"/>
    <p:sldId id="294" r:id="rId22"/>
    <p:sldId id="304" r:id="rId23"/>
    <p:sldId id="296" r:id="rId24"/>
    <p:sldId id="310" r:id="rId25"/>
    <p:sldId id="311" r:id="rId26"/>
    <p:sldId id="315" r:id="rId27"/>
    <p:sldId id="282" r:id="rId2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86377" autoAdjust="0"/>
  </p:normalViewPr>
  <p:slideViewPr>
    <p:cSldViewPr snapToGrid="0" snapToObjects="1">
      <p:cViewPr>
        <p:scale>
          <a:sx n="80" d="100"/>
          <a:sy n="80" d="100"/>
        </p:scale>
        <p:origin x="-1074" y="-30"/>
      </p:cViewPr>
      <p:guideLst>
        <p:guide orient="horz" pos="2160"/>
        <p:guide pos="2880"/>
      </p:guideLst>
    </p:cSldViewPr>
  </p:slideViewPr>
  <p:outlineViewPr>
    <p:cViewPr>
      <p:scale>
        <a:sx n="33" d="100"/>
        <a:sy n="33" d="100"/>
      </p:scale>
      <p:origin x="0" y="1304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040CB3-CA11-44F4-9951-A130DF35240D}" type="datetimeFigureOut">
              <a:rPr lang="en-US" smtClean="0"/>
              <a:pPr/>
              <a:t>12/1/2011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05F557-CE92-488B-9E0D-7C28AE72BC3C}" type="slidenum">
              <a:rPr lang="en-US" smtClean="0"/>
              <a:pPr/>
              <a:t>‹#›</a:t>
            </a:fld>
            <a:endParaRPr lang="en-US" dirty="0"/>
          </a:p>
        </p:txBody>
      </p:sp>
    </p:spTree>
    <p:extLst>
      <p:ext uri="{BB962C8B-B14F-4D97-AF65-F5344CB8AC3E}">
        <p14:creationId xmlns:p14="http://schemas.microsoft.com/office/powerpoint/2010/main" xmlns="" val="618087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rgbClr val="00FF00"/>
                </a:solidFill>
                <a:latin typeface="Arial" pitchFamily="34" charset="0"/>
              </a:defRPr>
            </a:lvl1pPr>
            <a:lvl2pPr marL="742950" indent="-285750" eaLnBrk="0" hangingPunct="0">
              <a:defRPr sz="1200" b="1">
                <a:solidFill>
                  <a:srgbClr val="00FF00"/>
                </a:solidFill>
                <a:latin typeface="Arial" pitchFamily="34" charset="0"/>
              </a:defRPr>
            </a:lvl2pPr>
            <a:lvl3pPr marL="1143000" indent="-228600" eaLnBrk="0" hangingPunct="0">
              <a:defRPr sz="1200" b="1">
                <a:solidFill>
                  <a:srgbClr val="00FF00"/>
                </a:solidFill>
                <a:latin typeface="Arial" pitchFamily="34" charset="0"/>
              </a:defRPr>
            </a:lvl3pPr>
            <a:lvl4pPr marL="1600200" indent="-228600" eaLnBrk="0" hangingPunct="0">
              <a:defRPr sz="1200" b="1">
                <a:solidFill>
                  <a:srgbClr val="00FF00"/>
                </a:solidFill>
                <a:latin typeface="Arial" pitchFamily="34" charset="0"/>
              </a:defRPr>
            </a:lvl4pPr>
            <a:lvl5pPr marL="2057400" indent="-228600" eaLnBrk="0" hangingPunct="0">
              <a:defRPr sz="1200" b="1">
                <a:solidFill>
                  <a:srgbClr val="00FF00"/>
                </a:solidFill>
                <a:latin typeface="Arial" pitchFamily="34" charset="0"/>
              </a:defRPr>
            </a:lvl5pPr>
            <a:lvl6pPr marL="2514600" indent="-228600" eaLnBrk="0" fontAlgn="base" hangingPunct="0">
              <a:spcBef>
                <a:spcPct val="0"/>
              </a:spcBef>
              <a:spcAft>
                <a:spcPct val="0"/>
              </a:spcAft>
              <a:defRPr sz="1200" b="1">
                <a:solidFill>
                  <a:srgbClr val="00FF00"/>
                </a:solidFill>
                <a:latin typeface="Arial" pitchFamily="34" charset="0"/>
              </a:defRPr>
            </a:lvl6pPr>
            <a:lvl7pPr marL="2971800" indent="-228600" eaLnBrk="0" fontAlgn="base" hangingPunct="0">
              <a:spcBef>
                <a:spcPct val="0"/>
              </a:spcBef>
              <a:spcAft>
                <a:spcPct val="0"/>
              </a:spcAft>
              <a:defRPr sz="1200" b="1">
                <a:solidFill>
                  <a:srgbClr val="00FF00"/>
                </a:solidFill>
                <a:latin typeface="Arial" pitchFamily="34" charset="0"/>
              </a:defRPr>
            </a:lvl7pPr>
            <a:lvl8pPr marL="3429000" indent="-228600" eaLnBrk="0" fontAlgn="base" hangingPunct="0">
              <a:spcBef>
                <a:spcPct val="0"/>
              </a:spcBef>
              <a:spcAft>
                <a:spcPct val="0"/>
              </a:spcAft>
              <a:defRPr sz="1200" b="1">
                <a:solidFill>
                  <a:srgbClr val="00FF00"/>
                </a:solidFill>
                <a:latin typeface="Arial" pitchFamily="34" charset="0"/>
              </a:defRPr>
            </a:lvl8pPr>
            <a:lvl9pPr marL="3886200" indent="-228600" eaLnBrk="0" fontAlgn="base" hangingPunct="0">
              <a:spcBef>
                <a:spcPct val="0"/>
              </a:spcBef>
              <a:spcAft>
                <a:spcPct val="0"/>
              </a:spcAft>
              <a:defRPr sz="1200" b="1">
                <a:solidFill>
                  <a:srgbClr val="00FF00"/>
                </a:solidFill>
                <a:latin typeface="Arial" pitchFamily="34" charset="0"/>
              </a:defRPr>
            </a:lvl9pPr>
          </a:lstStyle>
          <a:p>
            <a:pPr eaLnBrk="1" hangingPunct="1"/>
            <a:fld id="{53D60C2C-202F-4E5E-98E2-0797DEB94DDF}" type="slidenum">
              <a:rPr lang="en-US" b="0" smtClean="0">
                <a:solidFill>
                  <a:schemeClr val="tx1"/>
                </a:solidFill>
              </a:rPr>
              <a:pPr eaLnBrk="1" hangingPunct="1"/>
              <a:t>2</a:t>
            </a:fld>
            <a:endParaRPr lang="en-US" b="0" smtClean="0">
              <a:solidFill>
                <a:schemeClr val="tx1"/>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chemeClr val="tx2"/>
              </a:solidFill>
              <a:latin typeface="Georgia" pitchFamily="18" charset="0"/>
            </a:endParaRPr>
          </a:p>
          <a:p>
            <a:pPr algn="l"/>
            <a:endParaRPr lang="en-US" sz="1200" dirty="0" smtClean="0">
              <a:solidFill>
                <a:schemeClr val="bg1"/>
              </a:solidFill>
              <a:latin typeface="Bell MT" pitchFamily="18" charset="0"/>
            </a:endParaRPr>
          </a:p>
          <a:p>
            <a:endParaRPr lang="en-US" dirty="0"/>
          </a:p>
        </p:txBody>
      </p:sp>
      <p:sp>
        <p:nvSpPr>
          <p:cNvPr id="4" name="Slide Number Placeholder 3"/>
          <p:cNvSpPr>
            <a:spLocks noGrp="1"/>
          </p:cNvSpPr>
          <p:nvPr>
            <p:ph type="sldNum" sz="quarter" idx="10"/>
          </p:nvPr>
        </p:nvSpPr>
        <p:spPr/>
        <p:txBody>
          <a:bodyPr/>
          <a:lstStyle/>
          <a:p>
            <a:fld id="{2405F557-CE92-488B-9E0D-7C28AE72BC3C}" type="slidenum">
              <a:rPr lang="en-US" smtClean="0"/>
              <a:pPr/>
              <a:t>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45B9D9E-FC7E-4353-A977-199E0D6981C9}" type="datetime1">
              <a:rPr lang="en-US"/>
              <a:pPr/>
              <a:t>12/1/2011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C227780C-B87C-4396-8BD7-28200C9A30F1}"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83E8FE3-F6B9-4F58-9DA5-6B50491EE859}" type="datetime1">
              <a:rPr lang="en-US"/>
              <a:pPr/>
              <a:t>12/1/2011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15C47C14-D103-41D7-94A0-A67CF35FA3F8}"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539E5CA-CDED-4989-B889-C4B4ADAAF771}" type="datetime1">
              <a:rPr lang="en-US"/>
              <a:pPr/>
              <a:t>12/1/2011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995EA2D-704F-4E31-85A7-EB14139A67C3}"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B00F782-C59B-4CA7-B483-8D0D39D4813D}" type="datetime1">
              <a:rPr lang="en-US"/>
              <a:pPr/>
              <a:t>12/1/2011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5010358D-2341-4337-B3B9-B32E575F705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A9B80F5-417C-4924-868C-287EE948F545}" type="datetime1">
              <a:rPr lang="en-US"/>
              <a:pPr/>
              <a:t>12/1/2011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AA251287-6C46-4725-B082-981362319D5E}"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ABAB9C6-4993-497E-A86C-A51642A9D820}" type="datetime1">
              <a:rPr lang="en-US"/>
              <a:pPr/>
              <a:t>12/1/2011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F5F8BD7B-F651-4066-9C2B-9470FB941890}"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C9C036B8-9D00-46A9-918B-2F37B84E6B79}" type="datetime1">
              <a:rPr lang="en-US"/>
              <a:pPr/>
              <a:t>12/1/2011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FB44333C-1BED-4E3D-BECE-C5305D990539}"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BFA6D1E-481D-4835-AF1A-A55330CF2CC6}" type="datetime1">
              <a:rPr lang="en-US"/>
              <a:pPr/>
              <a:t>12/1/2011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9B5C9E82-0DFC-4591-8087-3A4BF9132969}"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C661493-115E-4B7D-956A-1D90750F8DDC}" type="datetime1">
              <a:rPr lang="en-US"/>
              <a:pPr/>
              <a:t>12/1/2011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88C8E53D-DF15-46BA-81F6-FE586B5368CE}"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6675311-C32D-4698-8438-1C5AC2CB55B4}" type="datetime1">
              <a:rPr lang="en-US"/>
              <a:pPr/>
              <a:t>12/1/2011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E1244C87-7C3E-4A83-99D5-F9DC45C8FC74}"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698F558-8A72-469B-A994-E1F4A125103E}" type="datetime1">
              <a:rPr lang="en-US"/>
              <a:pPr/>
              <a:t>12/1/2011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4BDE7DEF-B540-46DF-A79A-3C69F9B30428}"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73C5408F-92C2-4724-8961-3C74799E02BD}" type="datetime1">
              <a:rPr lang="en-US"/>
              <a:pPr/>
              <a:t>12/1/2011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5572B8FA-7605-45B3-9EC5-A4D8AE41C97C}"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mj-lt"/>
          <a:ea typeface="ＭＳ Ｐゴシック" charset="-128"/>
          <a:cs typeface="+mj-cs"/>
        </a:defRPr>
      </a:lvl1pPr>
      <a:lvl2pPr algn="ctr" defTabSz="457200" rtl="0" fontAlgn="base">
        <a:spcBef>
          <a:spcPct val="0"/>
        </a:spcBef>
        <a:spcAft>
          <a:spcPct val="0"/>
        </a:spcAft>
        <a:defRPr sz="4400">
          <a:solidFill>
            <a:schemeClr val="tx1"/>
          </a:solidFill>
          <a:latin typeface="Calibri" pitchFamily="34" charset="0"/>
          <a:ea typeface="ＭＳ Ｐゴシック" charset="-128"/>
        </a:defRPr>
      </a:lvl2pPr>
      <a:lvl3pPr algn="ctr" defTabSz="457200" rtl="0" fontAlgn="base">
        <a:spcBef>
          <a:spcPct val="0"/>
        </a:spcBef>
        <a:spcAft>
          <a:spcPct val="0"/>
        </a:spcAft>
        <a:defRPr sz="4400">
          <a:solidFill>
            <a:schemeClr val="tx1"/>
          </a:solidFill>
          <a:latin typeface="Calibri" pitchFamily="34" charset="0"/>
          <a:ea typeface="ＭＳ Ｐゴシック" charset="-128"/>
        </a:defRPr>
      </a:lvl3pPr>
      <a:lvl4pPr algn="ctr" defTabSz="457200" rtl="0" fontAlgn="base">
        <a:spcBef>
          <a:spcPct val="0"/>
        </a:spcBef>
        <a:spcAft>
          <a:spcPct val="0"/>
        </a:spcAft>
        <a:defRPr sz="4400">
          <a:solidFill>
            <a:schemeClr val="tx1"/>
          </a:solidFill>
          <a:latin typeface="Calibri" pitchFamily="34" charset="0"/>
          <a:ea typeface="ＭＳ Ｐゴシック" charset="-128"/>
        </a:defRPr>
      </a:lvl4pPr>
      <a:lvl5pPr algn="ctr" defTabSz="457200" rtl="0" fontAlgn="base">
        <a:spcBef>
          <a:spcPct val="0"/>
        </a:spcBef>
        <a:spcAft>
          <a:spcPct val="0"/>
        </a:spcAft>
        <a:defRPr sz="4400">
          <a:solidFill>
            <a:schemeClr val="tx1"/>
          </a:solidFill>
          <a:latin typeface="Calibri" pitchFamily="34" charset="0"/>
          <a:ea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www.nationalreentryresourcecenter.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nationalreentryresourcecenter.or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4" name="Picture 6" descr="swish.jpg"/>
          <p:cNvPicPr>
            <a:picLocks noChangeAspect="1"/>
          </p:cNvPicPr>
          <p:nvPr/>
        </p:nvPicPr>
        <p:blipFill>
          <a:blip r:embed="rId2" cstate="print"/>
          <a:srcRect t="12222" b="20000"/>
          <a:stretch>
            <a:fillRect/>
          </a:stretch>
        </p:blipFill>
        <p:spPr bwMode="auto">
          <a:xfrm>
            <a:off x="0" y="3457902"/>
            <a:ext cx="9144000" cy="3400098"/>
          </a:xfrm>
          <a:prstGeom prst="rect">
            <a:avLst/>
          </a:prstGeom>
          <a:noFill/>
          <a:ln w="9525">
            <a:noFill/>
            <a:miter lim="800000"/>
            <a:headEnd/>
            <a:tailEnd/>
          </a:ln>
        </p:spPr>
      </p:pic>
      <p:pic>
        <p:nvPicPr>
          <p:cNvPr id="5" name="Picture 4" descr="NRRC_Logo_Revised.jpg"/>
          <p:cNvPicPr>
            <a:picLocks noChangeAspect="1"/>
          </p:cNvPicPr>
          <p:nvPr/>
        </p:nvPicPr>
        <p:blipFill>
          <a:blip r:embed="rId3" cstate="print"/>
          <a:stretch>
            <a:fillRect/>
          </a:stretch>
        </p:blipFill>
        <p:spPr>
          <a:xfrm>
            <a:off x="79514" y="1488911"/>
            <a:ext cx="8971722" cy="196899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85725" y="674615"/>
            <a:ext cx="8972550" cy="6038850"/>
          </a:xfrm>
          <a:prstGeom prst="rect">
            <a:avLst/>
          </a:prstGeom>
          <a:noFill/>
          <a:ln w="9525">
            <a:noFill/>
            <a:miter lim="800000"/>
            <a:headEnd/>
            <a:tailEnd/>
          </a:ln>
        </p:spPr>
      </p:pic>
      <p:sp>
        <p:nvSpPr>
          <p:cNvPr id="14" name="Rectangle 13"/>
          <p:cNvSpPr/>
          <p:nvPr/>
        </p:nvSpPr>
        <p:spPr>
          <a:xfrm>
            <a:off x="85725" y="28284"/>
            <a:ext cx="4572000" cy="954107"/>
          </a:xfrm>
          <a:prstGeom prst="rect">
            <a:avLst/>
          </a:prstGeom>
        </p:spPr>
        <p:txBody>
          <a:bodyPr>
            <a:spAutoFit/>
          </a:bodyPr>
          <a:lstStyle/>
          <a:p>
            <a:r>
              <a:rPr lang="en-US" sz="2800" b="1" dirty="0" smtClean="0">
                <a:solidFill>
                  <a:schemeClr val="tx2"/>
                </a:solidFill>
                <a:latin typeface="Georgia" pitchFamily="18" charset="0"/>
              </a:rPr>
              <a:t>Topics Pages</a:t>
            </a:r>
            <a:r>
              <a:rPr lang="en-US" sz="2800" b="1" i="1" dirty="0" smtClean="0">
                <a:solidFill>
                  <a:schemeClr val="tx2"/>
                </a:solidFill>
                <a:latin typeface="Georgia" pitchFamily="18" charset="0"/>
              </a:rPr>
              <a:t/>
            </a:r>
            <a:br>
              <a:rPr lang="en-US" sz="2800" b="1" i="1" dirty="0" smtClean="0">
                <a:solidFill>
                  <a:schemeClr val="tx2"/>
                </a:solidFill>
                <a:latin typeface="Georgia" pitchFamily="18" charset="0"/>
              </a:rPr>
            </a:br>
            <a:endParaRPr lang="en-US" sz="2800" dirty="0"/>
          </a:p>
        </p:txBody>
      </p:sp>
      <p:pic>
        <p:nvPicPr>
          <p:cNvPr id="1026" name="Picture 2"/>
          <p:cNvPicPr>
            <a:picLocks noChangeAspect="1" noChangeArrowheads="1"/>
          </p:cNvPicPr>
          <p:nvPr/>
        </p:nvPicPr>
        <p:blipFill>
          <a:blip r:embed="rId3"/>
          <a:srcRect/>
          <a:stretch>
            <a:fillRect/>
          </a:stretch>
        </p:blipFill>
        <p:spPr bwMode="auto">
          <a:xfrm>
            <a:off x="3190840" y="769615"/>
            <a:ext cx="5891185" cy="4463019"/>
          </a:xfrm>
          <a:prstGeom prst="rect">
            <a:avLst/>
          </a:prstGeom>
          <a:noFill/>
          <a:ln w="9525">
            <a:noFill/>
            <a:miter lim="800000"/>
            <a:headEnd/>
            <a:tailEnd/>
          </a:ln>
          <a:effectLst>
            <a:outerShdw blurRad="50800" dist="38100" dir="8100000" sx="105000" sy="105000" algn="tr" rotWithShape="0">
              <a:prstClr val="black">
                <a:alpha val="40000"/>
              </a:prst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RRC_Logo_Revised.jpg"/>
          <p:cNvPicPr>
            <a:picLocks noChangeAspect="1"/>
          </p:cNvPicPr>
          <p:nvPr/>
        </p:nvPicPr>
        <p:blipFill>
          <a:blip r:embed="rId2" cstate="print"/>
          <a:stretch>
            <a:fillRect/>
          </a:stretch>
        </p:blipFill>
        <p:spPr>
          <a:xfrm>
            <a:off x="431552" y="150703"/>
            <a:ext cx="8110728" cy="1780032"/>
          </a:xfrm>
          <a:prstGeom prst="rect">
            <a:avLst/>
          </a:prstGeom>
        </p:spPr>
      </p:pic>
      <p:pic>
        <p:nvPicPr>
          <p:cNvPr id="6" name="Picture 11" descr="swish.jpg"/>
          <p:cNvPicPr>
            <a:picLocks noChangeAspect="1"/>
          </p:cNvPicPr>
          <p:nvPr/>
        </p:nvPicPr>
        <p:blipFill>
          <a:blip r:embed="rId3" cstate="print"/>
          <a:srcRect t="12222" b="57777"/>
          <a:stretch>
            <a:fillRect/>
          </a:stretch>
        </p:blipFill>
        <p:spPr bwMode="auto">
          <a:xfrm>
            <a:off x="0" y="4800600"/>
            <a:ext cx="9144000" cy="2057400"/>
          </a:xfrm>
          <a:prstGeom prst="rect">
            <a:avLst/>
          </a:prstGeom>
          <a:noFill/>
          <a:ln w="9525">
            <a:noFill/>
            <a:miter lim="800000"/>
            <a:headEnd/>
            <a:tailEnd/>
          </a:ln>
        </p:spPr>
      </p:pic>
      <p:sp>
        <p:nvSpPr>
          <p:cNvPr id="2" name="Title 1"/>
          <p:cNvSpPr>
            <a:spLocks noGrp="1"/>
          </p:cNvSpPr>
          <p:nvPr>
            <p:ph type="ctrTitle"/>
          </p:nvPr>
        </p:nvSpPr>
        <p:spPr>
          <a:xfrm>
            <a:off x="0" y="2119772"/>
            <a:ext cx="9091448" cy="3689130"/>
          </a:xfrm>
        </p:spPr>
        <p:txBody>
          <a:bodyPr/>
          <a:lstStyle/>
          <a:p>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Frequently Asked Questions</a:t>
            </a: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endParaRPr lang="en-US" sz="2400" b="1" i="1" dirty="0">
              <a:solidFill>
                <a:schemeClr val="tx2"/>
              </a:solidFill>
              <a:latin typeface="Georg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swish.jpg"/>
          <p:cNvPicPr>
            <a:picLocks noChangeAspect="1"/>
          </p:cNvPicPr>
          <p:nvPr/>
        </p:nvPicPr>
        <p:blipFill>
          <a:blip r:embed="rId2" cstate="print"/>
          <a:srcRect t="12222" b="57777"/>
          <a:stretch>
            <a:fillRect/>
          </a:stretch>
        </p:blipFill>
        <p:spPr bwMode="auto">
          <a:xfrm>
            <a:off x="0" y="4800600"/>
            <a:ext cx="9144000" cy="2057400"/>
          </a:xfrm>
          <a:prstGeom prst="rect">
            <a:avLst/>
          </a:prstGeom>
          <a:noFill/>
          <a:ln w="9525">
            <a:noFill/>
            <a:miter lim="800000"/>
            <a:headEnd/>
            <a:tailEnd/>
          </a:ln>
        </p:spPr>
      </p:pic>
      <p:pic>
        <p:nvPicPr>
          <p:cNvPr id="2050" name="Picture 2"/>
          <p:cNvPicPr>
            <a:picLocks noChangeAspect="1" noChangeArrowheads="1"/>
          </p:cNvPicPr>
          <p:nvPr/>
        </p:nvPicPr>
        <p:blipFill>
          <a:blip r:embed="rId3"/>
          <a:srcRect/>
          <a:stretch>
            <a:fillRect/>
          </a:stretch>
        </p:blipFill>
        <p:spPr bwMode="auto">
          <a:xfrm>
            <a:off x="1185613" y="285005"/>
            <a:ext cx="6962775"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RRC_Logo_Revised.jpg"/>
          <p:cNvPicPr>
            <a:picLocks noChangeAspect="1"/>
          </p:cNvPicPr>
          <p:nvPr/>
        </p:nvPicPr>
        <p:blipFill>
          <a:blip r:embed="rId2" cstate="print"/>
          <a:stretch>
            <a:fillRect/>
          </a:stretch>
        </p:blipFill>
        <p:spPr>
          <a:xfrm>
            <a:off x="431552" y="150703"/>
            <a:ext cx="8110728" cy="1780032"/>
          </a:xfrm>
          <a:prstGeom prst="rect">
            <a:avLst/>
          </a:prstGeom>
        </p:spPr>
      </p:pic>
      <p:pic>
        <p:nvPicPr>
          <p:cNvPr id="6" name="Picture 11" descr="swish.jpg"/>
          <p:cNvPicPr>
            <a:picLocks noChangeAspect="1"/>
          </p:cNvPicPr>
          <p:nvPr/>
        </p:nvPicPr>
        <p:blipFill>
          <a:blip r:embed="rId3" cstate="print"/>
          <a:srcRect t="12222" b="57777"/>
          <a:stretch>
            <a:fillRect/>
          </a:stretch>
        </p:blipFill>
        <p:spPr bwMode="auto">
          <a:xfrm>
            <a:off x="0" y="4800600"/>
            <a:ext cx="9144000" cy="2057400"/>
          </a:xfrm>
          <a:prstGeom prst="rect">
            <a:avLst/>
          </a:prstGeom>
          <a:noFill/>
          <a:ln w="9525">
            <a:noFill/>
            <a:miter lim="800000"/>
            <a:headEnd/>
            <a:tailEnd/>
          </a:ln>
        </p:spPr>
      </p:pic>
      <p:sp>
        <p:nvSpPr>
          <p:cNvPr id="2" name="Title 1"/>
          <p:cNvSpPr>
            <a:spLocks noGrp="1"/>
          </p:cNvSpPr>
          <p:nvPr>
            <p:ph type="ctrTitle"/>
          </p:nvPr>
        </p:nvSpPr>
        <p:spPr>
          <a:xfrm>
            <a:off x="0" y="2119772"/>
            <a:ext cx="9091448" cy="3689130"/>
          </a:xfrm>
        </p:spPr>
        <p:txBody>
          <a:bodyPr/>
          <a:lstStyle/>
          <a:p>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Interactive Map of National Criminal Justice Initiatives</a:t>
            </a: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endParaRPr lang="en-US" sz="2400" b="1" i="1" dirty="0">
              <a:solidFill>
                <a:schemeClr val="tx2"/>
              </a:solidFill>
              <a:latin typeface="Georg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534059" y="1345323"/>
            <a:ext cx="8499557" cy="5101787"/>
          </a:xfrm>
          <a:prstGeom prst="rect">
            <a:avLst/>
          </a:prstGeom>
          <a:noFill/>
          <a:ln w="9525">
            <a:noFill/>
            <a:miter lim="800000"/>
            <a:headEnd/>
            <a:tailEnd/>
          </a:ln>
        </p:spPr>
      </p:pic>
      <p:sp>
        <p:nvSpPr>
          <p:cNvPr id="5" name="TextBox 4"/>
          <p:cNvSpPr txBox="1"/>
          <p:nvPr/>
        </p:nvSpPr>
        <p:spPr>
          <a:xfrm>
            <a:off x="0" y="185530"/>
            <a:ext cx="9143999" cy="477054"/>
          </a:xfrm>
          <a:prstGeom prst="rect">
            <a:avLst/>
          </a:prstGeom>
          <a:noFill/>
        </p:spPr>
        <p:txBody>
          <a:bodyPr wrap="square" rtlCol="0">
            <a:spAutoFit/>
          </a:bodyPr>
          <a:lstStyle/>
          <a:p>
            <a:pPr algn="ctr"/>
            <a:r>
              <a:rPr lang="en-US" sz="2500" b="1" dirty="0" smtClean="0">
                <a:solidFill>
                  <a:schemeClr val="tx2"/>
                </a:solidFill>
                <a:latin typeface="Georgia" pitchFamily="18" charset="0"/>
              </a:rPr>
              <a:t>Interactive National Criminal Justice Initiatives Map</a:t>
            </a:r>
            <a:endParaRPr lang="en-US" sz="2500" b="1" dirty="0">
              <a:solidFill>
                <a:schemeClr val="tx2"/>
              </a:solidFill>
              <a:latin typeface="Georgia" pitchFamily="18" charset="0"/>
            </a:endParaRPr>
          </a:p>
        </p:txBody>
      </p:sp>
      <p:sp>
        <p:nvSpPr>
          <p:cNvPr id="7" name="Rectangle 6"/>
          <p:cNvSpPr/>
          <p:nvPr/>
        </p:nvSpPr>
        <p:spPr>
          <a:xfrm>
            <a:off x="534059" y="1345323"/>
            <a:ext cx="5495680" cy="3111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92764" y="1126403"/>
            <a:ext cx="9033616" cy="830997"/>
          </a:xfrm>
          <a:prstGeom prst="rect">
            <a:avLst/>
          </a:prstGeom>
          <a:noFill/>
        </p:spPr>
        <p:txBody>
          <a:bodyPr wrap="square" rtlCol="0">
            <a:spAutoFit/>
          </a:bodyPr>
          <a:lstStyle/>
          <a:p>
            <a:pPr algn="ctr"/>
            <a:r>
              <a:rPr lang="en-US" sz="2400" dirty="0" smtClean="0">
                <a:solidFill>
                  <a:schemeClr val="tx2"/>
                </a:solidFill>
                <a:latin typeface="Georgia" pitchFamily="18" charset="0"/>
              </a:rPr>
              <a:t>Users can view initiatives by state or by program by clicking on different sections of the map. </a:t>
            </a:r>
            <a:endParaRPr lang="en-US" sz="2400" dirty="0">
              <a:solidFill>
                <a:schemeClr val="tx2"/>
              </a:solidFill>
              <a:latin typeface="Georg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RRC_Logo_Revised.jpg"/>
          <p:cNvPicPr>
            <a:picLocks noChangeAspect="1"/>
          </p:cNvPicPr>
          <p:nvPr/>
        </p:nvPicPr>
        <p:blipFill>
          <a:blip r:embed="rId2" cstate="print"/>
          <a:stretch>
            <a:fillRect/>
          </a:stretch>
        </p:blipFill>
        <p:spPr>
          <a:xfrm>
            <a:off x="431552" y="150703"/>
            <a:ext cx="8110728" cy="1780032"/>
          </a:xfrm>
          <a:prstGeom prst="rect">
            <a:avLst/>
          </a:prstGeom>
        </p:spPr>
      </p:pic>
      <p:pic>
        <p:nvPicPr>
          <p:cNvPr id="6" name="Picture 11" descr="swish.jpg"/>
          <p:cNvPicPr>
            <a:picLocks noChangeAspect="1"/>
          </p:cNvPicPr>
          <p:nvPr/>
        </p:nvPicPr>
        <p:blipFill>
          <a:blip r:embed="rId3" cstate="print"/>
          <a:srcRect t="12222" b="57777"/>
          <a:stretch>
            <a:fillRect/>
          </a:stretch>
        </p:blipFill>
        <p:spPr bwMode="auto">
          <a:xfrm>
            <a:off x="0" y="4800600"/>
            <a:ext cx="9144000" cy="2057400"/>
          </a:xfrm>
          <a:prstGeom prst="rect">
            <a:avLst/>
          </a:prstGeom>
          <a:noFill/>
          <a:ln w="9525">
            <a:noFill/>
            <a:miter lim="800000"/>
            <a:headEnd/>
            <a:tailEnd/>
          </a:ln>
        </p:spPr>
      </p:pic>
      <p:sp>
        <p:nvSpPr>
          <p:cNvPr id="2" name="Title 1"/>
          <p:cNvSpPr>
            <a:spLocks noGrp="1"/>
          </p:cNvSpPr>
          <p:nvPr>
            <p:ph type="ctrTitle"/>
          </p:nvPr>
        </p:nvSpPr>
        <p:spPr>
          <a:xfrm>
            <a:off x="0" y="2119772"/>
            <a:ext cx="9091448" cy="3689130"/>
          </a:xfrm>
        </p:spPr>
        <p:txBody>
          <a:bodyPr/>
          <a:lstStyle/>
          <a:p>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Webinars</a:t>
            </a: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endParaRPr lang="en-US" sz="2400" b="1" i="1" dirty="0">
              <a:solidFill>
                <a:schemeClr val="tx2"/>
              </a:solidFill>
              <a:latin typeface="Georgi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swish.jpg"/>
          <p:cNvPicPr>
            <a:picLocks noChangeAspect="1"/>
          </p:cNvPicPr>
          <p:nvPr/>
        </p:nvPicPr>
        <p:blipFill>
          <a:blip r:embed="rId2" cstate="print"/>
          <a:srcRect t="12222" b="57777"/>
          <a:stretch>
            <a:fillRect/>
          </a:stretch>
        </p:blipFill>
        <p:spPr bwMode="auto">
          <a:xfrm>
            <a:off x="0" y="4800600"/>
            <a:ext cx="9144000" cy="2057400"/>
          </a:xfrm>
          <a:prstGeom prst="rect">
            <a:avLst/>
          </a:prstGeom>
          <a:noFill/>
          <a:ln w="9525">
            <a:noFill/>
            <a:miter lim="800000"/>
            <a:headEnd/>
            <a:tailEnd/>
          </a:ln>
        </p:spPr>
      </p:pic>
      <p:pic>
        <p:nvPicPr>
          <p:cNvPr id="8194" name="Picture 2"/>
          <p:cNvPicPr>
            <a:picLocks noChangeAspect="1" noChangeArrowheads="1"/>
          </p:cNvPicPr>
          <p:nvPr/>
        </p:nvPicPr>
        <p:blipFill>
          <a:blip r:embed="rId3"/>
          <a:srcRect/>
          <a:stretch>
            <a:fillRect/>
          </a:stretch>
        </p:blipFill>
        <p:spPr bwMode="auto">
          <a:xfrm>
            <a:off x="0" y="225287"/>
            <a:ext cx="6972300" cy="584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RRC_Logo_Revised.jpg"/>
          <p:cNvPicPr>
            <a:picLocks noChangeAspect="1"/>
          </p:cNvPicPr>
          <p:nvPr/>
        </p:nvPicPr>
        <p:blipFill>
          <a:blip r:embed="rId2" cstate="print"/>
          <a:stretch>
            <a:fillRect/>
          </a:stretch>
        </p:blipFill>
        <p:spPr>
          <a:xfrm>
            <a:off x="431552" y="150703"/>
            <a:ext cx="8110728" cy="1780032"/>
          </a:xfrm>
          <a:prstGeom prst="rect">
            <a:avLst/>
          </a:prstGeom>
        </p:spPr>
      </p:pic>
      <p:pic>
        <p:nvPicPr>
          <p:cNvPr id="6" name="Picture 11" descr="swish.jpg"/>
          <p:cNvPicPr>
            <a:picLocks noChangeAspect="1"/>
          </p:cNvPicPr>
          <p:nvPr/>
        </p:nvPicPr>
        <p:blipFill>
          <a:blip r:embed="rId3" cstate="print"/>
          <a:srcRect t="12222" b="57777"/>
          <a:stretch>
            <a:fillRect/>
          </a:stretch>
        </p:blipFill>
        <p:spPr bwMode="auto">
          <a:xfrm>
            <a:off x="0" y="4800600"/>
            <a:ext cx="9144000" cy="2057400"/>
          </a:xfrm>
          <a:prstGeom prst="rect">
            <a:avLst/>
          </a:prstGeom>
          <a:noFill/>
          <a:ln w="9525">
            <a:noFill/>
            <a:miter lim="800000"/>
            <a:headEnd/>
            <a:tailEnd/>
          </a:ln>
        </p:spPr>
      </p:pic>
      <p:sp>
        <p:nvSpPr>
          <p:cNvPr id="2" name="Title 1"/>
          <p:cNvSpPr>
            <a:spLocks noGrp="1"/>
          </p:cNvSpPr>
          <p:nvPr>
            <p:ph type="ctrTitle"/>
          </p:nvPr>
        </p:nvSpPr>
        <p:spPr>
          <a:xfrm>
            <a:off x="0" y="2119772"/>
            <a:ext cx="9091448" cy="3689130"/>
          </a:xfrm>
        </p:spPr>
        <p:txBody>
          <a:bodyPr/>
          <a:lstStyle/>
          <a:p>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Webcasts/Podcasts</a:t>
            </a: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endParaRPr lang="en-US" sz="2400" b="1" i="1" dirty="0">
              <a:solidFill>
                <a:schemeClr val="tx2"/>
              </a:solidFill>
              <a:latin typeface="Georgi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RRC_Logo_Revised.jpg"/>
          <p:cNvPicPr>
            <a:picLocks noChangeAspect="1"/>
          </p:cNvPicPr>
          <p:nvPr/>
        </p:nvPicPr>
        <p:blipFill>
          <a:blip r:embed="rId2" cstate="print"/>
          <a:stretch>
            <a:fillRect/>
          </a:stretch>
        </p:blipFill>
        <p:spPr>
          <a:xfrm>
            <a:off x="431552" y="150703"/>
            <a:ext cx="8110728" cy="1780032"/>
          </a:xfrm>
          <a:prstGeom prst="rect">
            <a:avLst/>
          </a:prstGeom>
        </p:spPr>
      </p:pic>
      <p:pic>
        <p:nvPicPr>
          <p:cNvPr id="6" name="Picture 11" descr="swish.jpg"/>
          <p:cNvPicPr>
            <a:picLocks noChangeAspect="1"/>
          </p:cNvPicPr>
          <p:nvPr/>
        </p:nvPicPr>
        <p:blipFill>
          <a:blip r:embed="rId3" cstate="print"/>
          <a:srcRect t="12222" b="57777"/>
          <a:stretch>
            <a:fillRect/>
          </a:stretch>
        </p:blipFill>
        <p:spPr bwMode="auto">
          <a:xfrm>
            <a:off x="0" y="4800600"/>
            <a:ext cx="9144000" cy="2057400"/>
          </a:xfrm>
          <a:prstGeom prst="rect">
            <a:avLst/>
          </a:prstGeom>
          <a:noFill/>
          <a:ln w="9525">
            <a:noFill/>
            <a:miter lim="800000"/>
            <a:headEnd/>
            <a:tailEnd/>
          </a:ln>
        </p:spPr>
      </p:pic>
      <p:sp>
        <p:nvSpPr>
          <p:cNvPr id="2" name="Title 1"/>
          <p:cNvSpPr>
            <a:spLocks noGrp="1"/>
          </p:cNvSpPr>
          <p:nvPr>
            <p:ph type="ctrTitle"/>
          </p:nvPr>
        </p:nvSpPr>
        <p:spPr>
          <a:xfrm>
            <a:off x="0" y="2119772"/>
            <a:ext cx="9091448" cy="3689130"/>
          </a:xfrm>
        </p:spPr>
        <p:txBody>
          <a:bodyPr/>
          <a:lstStyle/>
          <a:p>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Webcasts/Podcasts</a:t>
            </a: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endParaRPr lang="en-US" sz="2400" b="1" i="1" dirty="0">
              <a:solidFill>
                <a:schemeClr val="tx2"/>
              </a:solidFill>
              <a:latin typeface="Georgia" pitchFamily="18" charset="0"/>
            </a:endParaRPr>
          </a:p>
        </p:txBody>
      </p:sp>
      <p:pic>
        <p:nvPicPr>
          <p:cNvPr id="9218" name="Picture 2"/>
          <p:cNvPicPr>
            <a:picLocks noChangeAspect="1" noChangeArrowheads="1"/>
          </p:cNvPicPr>
          <p:nvPr/>
        </p:nvPicPr>
        <p:blipFill>
          <a:blip r:embed="rId4"/>
          <a:srcRect/>
          <a:stretch>
            <a:fillRect/>
          </a:stretch>
        </p:blipFill>
        <p:spPr bwMode="auto">
          <a:xfrm>
            <a:off x="0" y="0"/>
            <a:ext cx="12192000" cy="76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RRC_Logo_Revised.jpg"/>
          <p:cNvPicPr>
            <a:picLocks noChangeAspect="1"/>
          </p:cNvPicPr>
          <p:nvPr/>
        </p:nvPicPr>
        <p:blipFill>
          <a:blip r:embed="rId2" cstate="print"/>
          <a:stretch>
            <a:fillRect/>
          </a:stretch>
        </p:blipFill>
        <p:spPr>
          <a:xfrm>
            <a:off x="431552" y="150703"/>
            <a:ext cx="8110728" cy="1780032"/>
          </a:xfrm>
          <a:prstGeom prst="rect">
            <a:avLst/>
          </a:prstGeom>
        </p:spPr>
      </p:pic>
      <p:pic>
        <p:nvPicPr>
          <p:cNvPr id="6" name="Picture 11" descr="swish.jpg"/>
          <p:cNvPicPr>
            <a:picLocks noChangeAspect="1"/>
          </p:cNvPicPr>
          <p:nvPr/>
        </p:nvPicPr>
        <p:blipFill>
          <a:blip r:embed="rId3" cstate="print"/>
          <a:srcRect t="12222" b="57777"/>
          <a:stretch>
            <a:fillRect/>
          </a:stretch>
        </p:blipFill>
        <p:spPr bwMode="auto">
          <a:xfrm>
            <a:off x="0" y="4800600"/>
            <a:ext cx="9144000" cy="2057400"/>
          </a:xfrm>
          <a:prstGeom prst="rect">
            <a:avLst/>
          </a:prstGeom>
          <a:noFill/>
          <a:ln w="9525">
            <a:noFill/>
            <a:miter lim="800000"/>
            <a:headEnd/>
            <a:tailEnd/>
          </a:ln>
        </p:spPr>
      </p:pic>
      <p:sp>
        <p:nvSpPr>
          <p:cNvPr id="2" name="Title 1"/>
          <p:cNvSpPr>
            <a:spLocks noGrp="1"/>
          </p:cNvSpPr>
          <p:nvPr>
            <p:ph type="ctrTitle"/>
          </p:nvPr>
        </p:nvSpPr>
        <p:spPr>
          <a:xfrm>
            <a:off x="0" y="2119772"/>
            <a:ext cx="9091448" cy="3689130"/>
          </a:xfrm>
        </p:spPr>
        <p:txBody>
          <a:bodyPr/>
          <a:lstStyle/>
          <a:p>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Newsletter</a:t>
            </a: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endParaRPr lang="en-US" sz="2400" b="1" i="1" dirty="0">
              <a:solidFill>
                <a:schemeClr val="tx2"/>
              </a:solidFill>
              <a:latin typeface="Georg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04800"/>
            <a:ext cx="8229600" cy="715963"/>
          </a:xfrm>
        </p:spPr>
        <p:txBody>
          <a:bodyPr/>
          <a:lstStyle/>
          <a:p>
            <a:pPr eaLnBrk="1" hangingPunct="1"/>
            <a:r>
              <a:rPr lang="en-US" sz="2800" dirty="0" smtClean="0"/>
              <a:t>Landmark</a:t>
            </a:r>
            <a:r>
              <a:rPr lang="en-US" sz="2800" dirty="0" smtClean="0">
                <a:solidFill>
                  <a:schemeClr val="tx1"/>
                </a:solidFill>
              </a:rPr>
              <a:t> </a:t>
            </a:r>
            <a:r>
              <a:rPr lang="en-US" sz="2800" dirty="0" smtClean="0"/>
              <a:t>Federal Legislation:  </a:t>
            </a:r>
            <a:br>
              <a:rPr lang="en-US" sz="2800" dirty="0" smtClean="0"/>
            </a:br>
            <a:r>
              <a:rPr lang="en-US" sz="2800" dirty="0" smtClean="0"/>
              <a:t>Second Chance Act</a:t>
            </a:r>
            <a:r>
              <a:rPr lang="en-US" sz="3200" dirty="0" smtClean="0"/>
              <a:t> </a:t>
            </a:r>
          </a:p>
        </p:txBody>
      </p:sp>
      <p:pic>
        <p:nvPicPr>
          <p:cNvPr id="14339" name="Picture 5" descr="President George W. Bush Speaki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81200" y="1752600"/>
            <a:ext cx="57150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991390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srcRect/>
          <a:stretch>
            <a:fillRect/>
          </a:stretch>
        </p:blipFill>
        <p:spPr bwMode="auto">
          <a:xfrm>
            <a:off x="199195" y="615191"/>
            <a:ext cx="8813899" cy="5798861"/>
          </a:xfrm>
          <a:prstGeom prst="rect">
            <a:avLst/>
          </a:prstGeom>
          <a:noFill/>
          <a:ln w="9525">
            <a:noFill/>
            <a:miter lim="800000"/>
            <a:headEnd/>
            <a:tailEnd/>
          </a:ln>
        </p:spPr>
      </p:pic>
      <p:sp>
        <p:nvSpPr>
          <p:cNvPr id="5" name="Oval 4"/>
          <p:cNvSpPr/>
          <p:nvPr/>
        </p:nvSpPr>
        <p:spPr>
          <a:xfrm>
            <a:off x="6834" y="914400"/>
            <a:ext cx="2299044" cy="1868557"/>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834" y="0"/>
            <a:ext cx="2767104" cy="646331"/>
          </a:xfrm>
          <a:prstGeom prst="rect">
            <a:avLst/>
          </a:prstGeom>
        </p:spPr>
        <p:txBody>
          <a:bodyPr wrap="none">
            <a:spAutoFit/>
          </a:bodyPr>
          <a:lstStyle/>
          <a:p>
            <a:r>
              <a:rPr lang="en-US" sz="3600" b="1" dirty="0" smtClean="0">
                <a:solidFill>
                  <a:schemeClr val="tx2"/>
                </a:solidFill>
                <a:latin typeface="Georgia" pitchFamily="18" charset="0"/>
              </a:rPr>
              <a:t>Newsletter</a:t>
            </a:r>
            <a:endParaRPr lang="en-US" sz="3600" dirty="0"/>
          </a:p>
        </p:txBody>
      </p:sp>
      <p:pic>
        <p:nvPicPr>
          <p:cNvPr id="10243" name="Picture 3"/>
          <p:cNvPicPr>
            <a:picLocks noChangeAspect="1" noChangeArrowheads="1"/>
          </p:cNvPicPr>
          <p:nvPr/>
        </p:nvPicPr>
        <p:blipFill>
          <a:blip r:embed="rId3"/>
          <a:srcRect/>
          <a:stretch>
            <a:fillRect/>
          </a:stretch>
        </p:blipFill>
        <p:spPr bwMode="auto">
          <a:xfrm>
            <a:off x="1109663" y="1428750"/>
            <a:ext cx="6924675" cy="4000500"/>
          </a:xfrm>
          <a:prstGeom prst="rect">
            <a:avLst/>
          </a:prstGeom>
          <a:noFill/>
          <a:ln w="9525">
            <a:noFill/>
            <a:miter lim="800000"/>
            <a:headEnd/>
            <a:tailEnd/>
          </a:ln>
          <a:effectLst>
            <a:outerShdw blurRad="50800" dist="38100" dir="8100000" sx="101000" sy="101000" algn="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 calcmode="lin" valueType="num">
                                      <p:cBhvr additive="base">
                                        <p:cTn id="12" dur="500" fill="hold"/>
                                        <p:tgtEl>
                                          <p:spTgt spid="10243"/>
                                        </p:tgtEl>
                                        <p:attrNameLst>
                                          <p:attrName>ppt_x</p:attrName>
                                        </p:attrNameLst>
                                      </p:cBhvr>
                                      <p:tavLst>
                                        <p:tav tm="0">
                                          <p:val>
                                            <p:strVal val="#ppt_x"/>
                                          </p:val>
                                        </p:tav>
                                        <p:tav tm="100000">
                                          <p:val>
                                            <p:strVal val="#ppt_x"/>
                                          </p:val>
                                        </p:tav>
                                      </p:tavLst>
                                    </p:anim>
                                    <p:anim calcmode="lin" valueType="num">
                                      <p:cBhvr additive="base">
                                        <p:cTn id="13"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RRC_Logo_Revised.jpg"/>
          <p:cNvPicPr>
            <a:picLocks noChangeAspect="1"/>
          </p:cNvPicPr>
          <p:nvPr/>
        </p:nvPicPr>
        <p:blipFill>
          <a:blip r:embed="rId2" cstate="print"/>
          <a:stretch>
            <a:fillRect/>
          </a:stretch>
        </p:blipFill>
        <p:spPr>
          <a:xfrm>
            <a:off x="431552" y="150703"/>
            <a:ext cx="8110728" cy="1780032"/>
          </a:xfrm>
          <a:prstGeom prst="rect">
            <a:avLst/>
          </a:prstGeom>
        </p:spPr>
      </p:pic>
      <p:pic>
        <p:nvPicPr>
          <p:cNvPr id="6" name="Picture 11" descr="swish.jpg"/>
          <p:cNvPicPr>
            <a:picLocks noChangeAspect="1"/>
          </p:cNvPicPr>
          <p:nvPr/>
        </p:nvPicPr>
        <p:blipFill>
          <a:blip r:embed="rId3" cstate="print"/>
          <a:srcRect t="12222" b="57777"/>
          <a:stretch>
            <a:fillRect/>
          </a:stretch>
        </p:blipFill>
        <p:spPr bwMode="auto">
          <a:xfrm>
            <a:off x="0" y="4800600"/>
            <a:ext cx="9144000" cy="2057400"/>
          </a:xfrm>
          <a:prstGeom prst="rect">
            <a:avLst/>
          </a:prstGeom>
          <a:noFill/>
          <a:ln w="9525">
            <a:noFill/>
            <a:miter lim="800000"/>
            <a:headEnd/>
            <a:tailEnd/>
          </a:ln>
        </p:spPr>
      </p:pic>
      <p:sp>
        <p:nvSpPr>
          <p:cNvPr id="2" name="Title 1"/>
          <p:cNvSpPr>
            <a:spLocks noGrp="1"/>
          </p:cNvSpPr>
          <p:nvPr>
            <p:ph type="ctrTitle"/>
          </p:nvPr>
        </p:nvSpPr>
        <p:spPr>
          <a:xfrm>
            <a:off x="0" y="2119772"/>
            <a:ext cx="9091448" cy="3689130"/>
          </a:xfrm>
        </p:spPr>
        <p:txBody>
          <a:bodyPr/>
          <a:lstStyle/>
          <a:p>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National Training Event for SCA Grantees</a:t>
            </a: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endParaRPr lang="en-US" sz="2400" b="1" i="1" dirty="0">
              <a:solidFill>
                <a:schemeClr val="tx2"/>
              </a:solidFill>
              <a:latin typeface="Georgi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66260" y="92764"/>
            <a:ext cx="6296025" cy="6638925"/>
          </a:xfrm>
          <a:prstGeom prst="rect">
            <a:avLst/>
          </a:prstGeom>
          <a:noFill/>
          <a:ln w="9525">
            <a:noFill/>
            <a:miter lim="800000"/>
            <a:headEnd/>
            <a:tailEnd/>
          </a:ln>
        </p:spPr>
      </p:pic>
      <p:grpSp>
        <p:nvGrpSpPr>
          <p:cNvPr id="14" name="Group 13"/>
          <p:cNvGrpSpPr/>
          <p:nvPr/>
        </p:nvGrpSpPr>
        <p:grpSpPr>
          <a:xfrm>
            <a:off x="1537252" y="2876228"/>
            <a:ext cx="6228522" cy="3670346"/>
            <a:chOff x="1537252" y="2876228"/>
            <a:chExt cx="6228522" cy="3670346"/>
          </a:xfrm>
        </p:grpSpPr>
        <p:sp>
          <p:nvSpPr>
            <p:cNvPr id="8" name="TextBox 7"/>
            <p:cNvSpPr txBox="1"/>
            <p:nvPr/>
          </p:nvSpPr>
          <p:spPr>
            <a:xfrm>
              <a:off x="4447346" y="2876228"/>
              <a:ext cx="3318428" cy="3046988"/>
            </a:xfrm>
            <a:prstGeom prst="rect">
              <a:avLst/>
            </a:prstGeom>
            <a:solidFill>
              <a:schemeClr val="tx1"/>
            </a:solidFill>
          </p:spPr>
          <p:txBody>
            <a:bodyPr wrap="square" rtlCol="0">
              <a:spAutoFit/>
            </a:bodyPr>
            <a:lstStyle/>
            <a:p>
              <a:r>
                <a:rPr lang="en-US" sz="2400" dirty="0" smtClean="0">
                  <a:solidFill>
                    <a:schemeClr val="bg1"/>
                  </a:solidFill>
                  <a:latin typeface="Georgia" pitchFamily="18" charset="0"/>
                </a:rPr>
                <a:t>Session Overviews</a:t>
              </a:r>
            </a:p>
            <a:p>
              <a:endParaRPr lang="en-US" sz="2400" dirty="0" smtClean="0">
                <a:solidFill>
                  <a:schemeClr val="bg1"/>
                </a:solidFill>
                <a:latin typeface="Georgia" pitchFamily="18" charset="0"/>
              </a:endParaRPr>
            </a:p>
            <a:p>
              <a:r>
                <a:rPr lang="en-US" sz="2400" dirty="0" smtClean="0">
                  <a:solidFill>
                    <a:schemeClr val="bg1"/>
                  </a:solidFill>
                  <a:latin typeface="Georgia" pitchFamily="18" charset="0"/>
                </a:rPr>
                <a:t>Handouts and </a:t>
              </a:r>
              <a:r>
                <a:rPr lang="en-US" sz="2400" dirty="0" err="1" smtClean="0">
                  <a:solidFill>
                    <a:schemeClr val="bg1"/>
                  </a:solidFill>
                  <a:latin typeface="Georgia" pitchFamily="18" charset="0"/>
                </a:rPr>
                <a:t>Powerpoint</a:t>
              </a:r>
              <a:r>
                <a:rPr lang="en-US" sz="2400" dirty="0" smtClean="0">
                  <a:solidFill>
                    <a:schemeClr val="bg1"/>
                  </a:solidFill>
                  <a:latin typeface="Georgia" pitchFamily="18" charset="0"/>
                </a:rPr>
                <a:t> Presentations</a:t>
              </a:r>
            </a:p>
            <a:p>
              <a:endParaRPr lang="en-US" sz="2400" dirty="0" smtClean="0">
                <a:solidFill>
                  <a:schemeClr val="bg1"/>
                </a:solidFill>
                <a:latin typeface="Georgia" pitchFamily="18" charset="0"/>
              </a:endParaRPr>
            </a:p>
            <a:p>
              <a:r>
                <a:rPr lang="en-US" sz="2400" dirty="0" smtClean="0">
                  <a:solidFill>
                    <a:schemeClr val="bg1"/>
                  </a:solidFill>
                  <a:latin typeface="Georgia" pitchFamily="18" charset="0"/>
                </a:rPr>
                <a:t>Conference Session Videos</a:t>
              </a:r>
              <a:endParaRPr lang="en-US" sz="2400" dirty="0">
                <a:solidFill>
                  <a:schemeClr val="bg1"/>
                </a:solidFill>
                <a:latin typeface="Georgia" pitchFamily="18" charset="0"/>
              </a:endParaRPr>
            </a:p>
          </p:txBody>
        </p:sp>
        <p:grpSp>
          <p:nvGrpSpPr>
            <p:cNvPr id="13" name="Group 12"/>
            <p:cNvGrpSpPr/>
            <p:nvPr/>
          </p:nvGrpSpPr>
          <p:grpSpPr>
            <a:xfrm>
              <a:off x="1537252" y="2876228"/>
              <a:ext cx="2910094" cy="3670346"/>
              <a:chOff x="1537252" y="2876228"/>
              <a:chExt cx="2910094" cy="3670346"/>
            </a:xfrm>
          </p:grpSpPr>
          <p:cxnSp>
            <p:nvCxnSpPr>
              <p:cNvPr id="10" name="Straight Connector 9"/>
              <p:cNvCxnSpPr/>
              <p:nvPr/>
            </p:nvCxnSpPr>
            <p:spPr>
              <a:xfrm rot="5400000">
                <a:off x="1157126" y="3256354"/>
                <a:ext cx="3670346" cy="29100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1537252" y="5923216"/>
                <a:ext cx="2910094" cy="623358"/>
              </a:xfrm>
              <a:prstGeom prst="line">
                <a:avLst/>
              </a:prstGeom>
            </p:spPr>
            <p:style>
              <a:lnRef idx="2">
                <a:schemeClr val="accent1"/>
              </a:lnRef>
              <a:fillRef idx="0">
                <a:schemeClr val="accent1"/>
              </a:fillRef>
              <a:effectRef idx="1">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swish.jpg"/>
          <p:cNvPicPr>
            <a:picLocks noChangeAspect="1"/>
          </p:cNvPicPr>
          <p:nvPr/>
        </p:nvPicPr>
        <p:blipFill>
          <a:blip r:embed="rId2" cstate="print"/>
          <a:srcRect t="12222" b="57777"/>
          <a:stretch>
            <a:fillRect/>
          </a:stretch>
        </p:blipFill>
        <p:spPr bwMode="auto">
          <a:xfrm>
            <a:off x="0" y="4800600"/>
            <a:ext cx="9144000" cy="2057400"/>
          </a:xfrm>
          <a:prstGeom prst="rect">
            <a:avLst/>
          </a:prstGeom>
          <a:noFill/>
          <a:ln w="9525">
            <a:noFill/>
            <a:miter lim="800000"/>
            <a:headEnd/>
            <a:tailEnd/>
          </a:ln>
        </p:spPr>
      </p:pic>
      <p:sp>
        <p:nvSpPr>
          <p:cNvPr id="2" name="Title 1"/>
          <p:cNvSpPr>
            <a:spLocks noGrp="1"/>
          </p:cNvSpPr>
          <p:nvPr>
            <p:ph type="ctrTitle"/>
          </p:nvPr>
        </p:nvSpPr>
        <p:spPr>
          <a:xfrm>
            <a:off x="0" y="2119772"/>
            <a:ext cx="9091448" cy="3689130"/>
          </a:xfrm>
        </p:spPr>
        <p:txBody>
          <a:bodyPr/>
          <a:lstStyle/>
          <a:p>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Targeted, Individualized TA </a:t>
            </a:r>
            <a:br>
              <a:rPr lang="en-US" sz="3200" b="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endParaRPr lang="en-US" sz="2400" b="1" i="1" dirty="0">
              <a:solidFill>
                <a:schemeClr val="tx2"/>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swish.jpg"/>
          <p:cNvPicPr>
            <a:picLocks noChangeAspect="1"/>
          </p:cNvPicPr>
          <p:nvPr/>
        </p:nvPicPr>
        <p:blipFill>
          <a:blip r:embed="rId2" cstate="print"/>
          <a:srcRect t="12222" b="57777"/>
          <a:stretch>
            <a:fillRect/>
          </a:stretch>
        </p:blipFill>
        <p:spPr bwMode="auto">
          <a:xfrm>
            <a:off x="0" y="4800600"/>
            <a:ext cx="9144000" cy="2057400"/>
          </a:xfrm>
          <a:prstGeom prst="rect">
            <a:avLst/>
          </a:prstGeom>
          <a:noFill/>
          <a:ln w="9525">
            <a:noFill/>
            <a:miter lim="800000"/>
            <a:headEnd/>
            <a:tailEnd/>
          </a:ln>
        </p:spPr>
      </p:pic>
      <p:sp>
        <p:nvSpPr>
          <p:cNvPr id="2" name="Title 1"/>
          <p:cNvSpPr>
            <a:spLocks noGrp="1"/>
          </p:cNvSpPr>
          <p:nvPr>
            <p:ph type="ctrTitle"/>
          </p:nvPr>
        </p:nvSpPr>
        <p:spPr>
          <a:xfrm>
            <a:off x="0" y="2428522"/>
            <a:ext cx="9091448" cy="3689130"/>
          </a:xfrm>
        </p:spPr>
        <p:txBody>
          <a:bodyPr/>
          <a:lstStyle/>
          <a:p>
            <a:r>
              <a:rPr lang="en-US" b="1" dirty="0" smtClean="0">
                <a:solidFill>
                  <a:schemeClr val="tx2"/>
                </a:solidFill>
                <a:latin typeface="Georgia" pitchFamily="18" charset="0"/>
              </a:rPr>
              <a:t/>
            </a:r>
            <a:br>
              <a:rPr lang="en-US" b="1" dirty="0" smtClean="0">
                <a:solidFill>
                  <a:schemeClr val="tx2"/>
                </a:solidFill>
                <a:latin typeface="Georgia" pitchFamily="18" charset="0"/>
              </a:rPr>
            </a:br>
            <a:r>
              <a:rPr lang="en-US" b="1" dirty="0" smtClean="0">
                <a:solidFill>
                  <a:schemeClr val="tx2"/>
                </a:solidFill>
                <a:latin typeface="Georgia" pitchFamily="18" charset="0"/>
              </a:rPr>
              <a:t/>
            </a:r>
            <a:br>
              <a:rPr lang="en-US" b="1" dirty="0" smtClean="0">
                <a:solidFill>
                  <a:schemeClr val="tx2"/>
                </a:solidFill>
                <a:latin typeface="Georgia" pitchFamily="18" charset="0"/>
              </a:rPr>
            </a:br>
            <a:r>
              <a:rPr lang="en-US" b="1" dirty="0" smtClean="0">
                <a:solidFill>
                  <a:schemeClr val="tx2"/>
                </a:solidFill>
                <a:latin typeface="Georgia" pitchFamily="18" charset="0"/>
              </a:rPr>
              <a:t/>
            </a:r>
            <a:br>
              <a:rPr lang="en-US" b="1" dirty="0" smtClean="0">
                <a:solidFill>
                  <a:schemeClr val="tx2"/>
                </a:solidFill>
                <a:latin typeface="Georgia" pitchFamily="18" charset="0"/>
              </a:rPr>
            </a:br>
            <a:r>
              <a:rPr lang="en-US" b="1" dirty="0" smtClean="0">
                <a:solidFill>
                  <a:schemeClr val="tx2"/>
                </a:solidFill>
                <a:latin typeface="Georgia" pitchFamily="18" charset="0"/>
              </a:rPr>
              <a:t>Focus on Risk Reduction</a:t>
            </a:r>
            <a:r>
              <a:rPr lang="en-US" b="1" i="1" dirty="0" smtClean="0">
                <a:solidFill>
                  <a:schemeClr val="tx2"/>
                </a:solidFill>
                <a:latin typeface="Georgia" pitchFamily="18" charset="0"/>
              </a:rPr>
              <a:t/>
            </a:r>
            <a:br>
              <a:rPr lang="en-US" b="1" i="1" dirty="0" smtClean="0">
                <a:solidFill>
                  <a:schemeClr val="tx2"/>
                </a:solidFill>
                <a:latin typeface="Georgia" pitchFamily="18" charset="0"/>
              </a:rPr>
            </a:br>
            <a:r>
              <a:rPr lang="en-US" b="1" i="1" dirty="0" smtClean="0">
                <a:solidFill>
                  <a:schemeClr val="tx2"/>
                </a:solidFill>
                <a:latin typeface="Georgia" pitchFamily="18" charset="0"/>
              </a:rPr>
              <a:t/>
            </a:r>
            <a:br>
              <a:rPr lang="en-US" b="1" i="1" dirty="0" smtClean="0">
                <a:solidFill>
                  <a:schemeClr val="tx2"/>
                </a:solidFill>
                <a:latin typeface="Georgia" pitchFamily="18" charset="0"/>
              </a:rPr>
            </a:br>
            <a:r>
              <a:rPr lang="en-US" b="1" i="1" dirty="0" smtClean="0">
                <a:solidFill>
                  <a:schemeClr val="tx2"/>
                </a:solidFill>
                <a:latin typeface="Georgia" pitchFamily="18" charset="0"/>
              </a:rPr>
              <a:t/>
            </a:r>
            <a:br>
              <a:rPr lang="en-US" b="1" i="1" dirty="0" smtClean="0">
                <a:solidFill>
                  <a:schemeClr val="tx2"/>
                </a:solidFill>
                <a:latin typeface="Georgia" pitchFamily="18" charset="0"/>
              </a:rPr>
            </a:br>
            <a:r>
              <a:rPr lang="en-US" b="1" i="1" dirty="0" smtClean="0">
                <a:solidFill>
                  <a:schemeClr val="tx2"/>
                </a:solidFill>
                <a:latin typeface="Georgia" pitchFamily="18" charset="0"/>
              </a:rPr>
              <a:t/>
            </a:r>
            <a:br>
              <a:rPr lang="en-US" b="1" i="1" dirty="0" smtClean="0">
                <a:solidFill>
                  <a:schemeClr val="tx2"/>
                </a:solidFill>
                <a:latin typeface="Georgia" pitchFamily="18" charset="0"/>
              </a:rPr>
            </a:br>
            <a:r>
              <a:rPr lang="en-US" b="1" i="1" dirty="0" smtClean="0">
                <a:solidFill>
                  <a:schemeClr val="tx2"/>
                </a:solidFill>
                <a:latin typeface="Georgia" pitchFamily="18" charset="0"/>
              </a:rPr>
              <a:t/>
            </a:r>
            <a:br>
              <a:rPr lang="en-US" b="1" i="1" dirty="0" smtClean="0">
                <a:solidFill>
                  <a:schemeClr val="tx2"/>
                </a:solidFill>
                <a:latin typeface="Georgia" pitchFamily="18" charset="0"/>
              </a:rPr>
            </a:br>
            <a:r>
              <a:rPr lang="en-US" b="1" i="1" dirty="0" smtClean="0">
                <a:solidFill>
                  <a:schemeClr val="tx2"/>
                </a:solidFill>
                <a:latin typeface="Georgia" pitchFamily="18" charset="0"/>
              </a:rPr>
              <a:t/>
            </a:r>
            <a:br>
              <a:rPr lang="en-US" b="1" i="1" dirty="0" smtClean="0">
                <a:solidFill>
                  <a:schemeClr val="tx2"/>
                </a:solidFill>
                <a:latin typeface="Georgia" pitchFamily="18" charset="0"/>
              </a:rPr>
            </a:br>
            <a:endParaRPr lang="en-US" b="1" i="1" dirty="0">
              <a:solidFill>
                <a:schemeClr val="tx2"/>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swish.jpg"/>
          <p:cNvPicPr>
            <a:picLocks noChangeAspect="1"/>
          </p:cNvPicPr>
          <p:nvPr/>
        </p:nvPicPr>
        <p:blipFill>
          <a:blip r:embed="rId2" cstate="print"/>
          <a:srcRect t="12222" b="57777"/>
          <a:stretch>
            <a:fillRect/>
          </a:stretch>
        </p:blipFill>
        <p:spPr bwMode="auto">
          <a:xfrm>
            <a:off x="0" y="4800600"/>
            <a:ext cx="9144000" cy="2057400"/>
          </a:xfrm>
          <a:prstGeom prst="rect">
            <a:avLst/>
          </a:prstGeom>
          <a:noFill/>
          <a:ln w="9525">
            <a:noFill/>
            <a:miter lim="800000"/>
            <a:headEnd/>
            <a:tailEnd/>
          </a:ln>
        </p:spPr>
      </p:pic>
      <p:pic>
        <p:nvPicPr>
          <p:cNvPr id="9" name="Picture 8" descr="NRRC_Logo_Revised.jpg"/>
          <p:cNvPicPr>
            <a:picLocks noChangeAspect="1"/>
          </p:cNvPicPr>
          <p:nvPr/>
        </p:nvPicPr>
        <p:blipFill>
          <a:blip r:embed="rId3" cstate="print"/>
          <a:stretch>
            <a:fillRect/>
          </a:stretch>
        </p:blipFill>
        <p:spPr>
          <a:xfrm>
            <a:off x="564072" y="84443"/>
            <a:ext cx="7851057" cy="1723043"/>
          </a:xfrm>
          <a:prstGeom prst="rect">
            <a:avLst/>
          </a:prstGeom>
        </p:spPr>
      </p:pic>
      <p:sp>
        <p:nvSpPr>
          <p:cNvPr id="7" name="Subtitle 6"/>
          <p:cNvSpPr>
            <a:spLocks noGrp="1"/>
          </p:cNvSpPr>
          <p:nvPr>
            <p:ph type="subTitle" idx="1"/>
          </p:nvPr>
        </p:nvSpPr>
        <p:spPr>
          <a:xfrm>
            <a:off x="14629" y="2359467"/>
            <a:ext cx="8891865" cy="2478974"/>
          </a:xfrm>
        </p:spPr>
        <p:txBody>
          <a:bodyPr/>
          <a:lstStyle/>
          <a:p>
            <a:pPr algn="l">
              <a:spcBef>
                <a:spcPts val="0"/>
              </a:spcBef>
            </a:pPr>
            <a:r>
              <a:rPr lang="en-US" sz="2200" b="1" dirty="0" smtClean="0">
                <a:solidFill>
                  <a:schemeClr val="tx2"/>
                </a:solidFill>
                <a:latin typeface="Georgia" pitchFamily="18" charset="0"/>
              </a:rPr>
              <a:t>								</a:t>
            </a:r>
            <a:br>
              <a:rPr lang="en-US" sz="2200" b="1" dirty="0" smtClean="0">
                <a:solidFill>
                  <a:schemeClr val="tx2"/>
                </a:solidFill>
                <a:latin typeface="Georgia" pitchFamily="18" charset="0"/>
              </a:rPr>
            </a:br>
            <a:r>
              <a:rPr lang="en-US" sz="2200" b="1" dirty="0" smtClean="0">
                <a:solidFill>
                  <a:schemeClr val="tx2"/>
                </a:solidFill>
                <a:latin typeface="Georgia" pitchFamily="18" charset="0"/>
              </a:rPr>
              <a:t> </a:t>
            </a:r>
            <a:r>
              <a:rPr lang="en-US" sz="2200" b="1" dirty="0" smtClean="0">
                <a:solidFill>
                  <a:srgbClr val="FFC000"/>
                </a:solidFill>
                <a:latin typeface="Georgia" pitchFamily="18" charset="0"/>
                <a:sym typeface="Wingdings"/>
              </a:rPr>
              <a:t></a:t>
            </a:r>
            <a:r>
              <a:rPr lang="en-US" sz="2200" b="1" dirty="0" smtClean="0">
                <a:solidFill>
                  <a:schemeClr val="tx2"/>
                </a:solidFill>
                <a:latin typeface="Georgia" pitchFamily="18" charset="0"/>
                <a:sym typeface="Wingdings"/>
              </a:rPr>
              <a:t>  </a:t>
            </a:r>
            <a:r>
              <a:rPr lang="en-US" sz="2200" dirty="0" smtClean="0">
                <a:solidFill>
                  <a:schemeClr val="tx2"/>
                </a:solidFill>
                <a:latin typeface="Georgia" pitchFamily="18" charset="0"/>
                <a:sym typeface="Wingdings"/>
              </a:rPr>
              <a:t>Focus on youth at a higher risk for reoffending</a:t>
            </a:r>
          </a:p>
          <a:p>
            <a:pPr algn="l">
              <a:spcBef>
                <a:spcPts val="0"/>
              </a:spcBef>
            </a:pPr>
            <a:endParaRPr lang="en-US" sz="2200" dirty="0" smtClean="0">
              <a:solidFill>
                <a:schemeClr val="tx2"/>
              </a:solidFill>
              <a:latin typeface="Georgia" pitchFamily="18" charset="0"/>
              <a:sym typeface="Wingdings"/>
            </a:endParaRPr>
          </a:p>
          <a:p>
            <a:pPr algn="l">
              <a:spcBef>
                <a:spcPts val="0"/>
              </a:spcBef>
            </a:pPr>
            <a:r>
              <a:rPr lang="en-US" sz="2200" b="1" dirty="0" smtClean="0">
                <a:solidFill>
                  <a:srgbClr val="FFC000"/>
                </a:solidFill>
                <a:latin typeface="Georgia" pitchFamily="18" charset="0"/>
                <a:sym typeface="Wingdings"/>
              </a:rPr>
              <a:t> </a:t>
            </a:r>
            <a:r>
              <a:rPr lang="en-US" sz="2200" b="1" dirty="0" smtClean="0">
                <a:solidFill>
                  <a:schemeClr val="tx2"/>
                </a:solidFill>
                <a:latin typeface="Georgia" pitchFamily="18" charset="0"/>
                <a:sym typeface="Wingdings"/>
              </a:rPr>
              <a:t>  </a:t>
            </a:r>
            <a:r>
              <a:rPr lang="en-US" sz="2200" dirty="0" smtClean="0">
                <a:solidFill>
                  <a:schemeClr val="tx2"/>
                </a:solidFill>
                <a:latin typeface="Georgia" pitchFamily="18" charset="0"/>
                <a:sym typeface="Wingdings"/>
              </a:rPr>
              <a:t>Match services and supports to the needs that will reduce risk </a:t>
            </a:r>
          </a:p>
          <a:p>
            <a:pPr algn="l">
              <a:spcBef>
                <a:spcPts val="0"/>
              </a:spcBef>
            </a:pPr>
            <a:endParaRPr lang="en-US" sz="2200" dirty="0" smtClean="0">
              <a:solidFill>
                <a:schemeClr val="tx2"/>
              </a:solidFill>
              <a:latin typeface="Georgia" pitchFamily="18" charset="0"/>
              <a:sym typeface="Wingdings"/>
            </a:endParaRPr>
          </a:p>
          <a:p>
            <a:pPr algn="l">
              <a:spcBef>
                <a:spcPts val="0"/>
              </a:spcBef>
            </a:pPr>
            <a:r>
              <a:rPr lang="en-US" sz="2200" b="1" dirty="0" smtClean="0">
                <a:solidFill>
                  <a:srgbClr val="FFC000"/>
                </a:solidFill>
                <a:latin typeface="Georgia" pitchFamily="18" charset="0"/>
                <a:sym typeface="Wingdings"/>
              </a:rPr>
              <a:t>   </a:t>
            </a:r>
            <a:r>
              <a:rPr lang="en-US" sz="2200" dirty="0" smtClean="0">
                <a:solidFill>
                  <a:schemeClr val="tx2"/>
                </a:solidFill>
                <a:latin typeface="Georgia" pitchFamily="18" charset="0"/>
                <a:sym typeface="Wingdings"/>
              </a:rPr>
              <a:t>Enhance each youth’s ability to learn new skills and attitudes </a:t>
            </a:r>
          </a:p>
          <a:p>
            <a:pPr algn="l">
              <a:spcBef>
                <a:spcPts val="0"/>
              </a:spcBef>
            </a:pPr>
            <a:endParaRPr lang="en-US" sz="2200" dirty="0" smtClean="0">
              <a:solidFill>
                <a:schemeClr val="tx2"/>
              </a:solidFill>
              <a:latin typeface="Georgia" pitchFamily="18" charset="0"/>
              <a:sym typeface="Wingdings"/>
            </a:endParaRPr>
          </a:p>
          <a:p>
            <a:pPr algn="l">
              <a:spcBef>
                <a:spcPts val="0"/>
              </a:spcBef>
            </a:pPr>
            <a:endParaRPr lang="en-US" sz="2200" dirty="0" smtClean="0">
              <a:solidFill>
                <a:schemeClr val="tx2"/>
              </a:solidFill>
              <a:latin typeface="Georgia" pitchFamily="18" charset="0"/>
              <a:sym typeface="Wingdings"/>
            </a:endParaRPr>
          </a:p>
          <a:p>
            <a:pPr algn="l">
              <a:spcBef>
                <a:spcPts val="0"/>
              </a:spcBef>
            </a:pPr>
            <a:endParaRPr lang="en-US" sz="2200" dirty="0" smtClean="0">
              <a:solidFill>
                <a:schemeClr val="tx2"/>
              </a:solidFill>
            </a:endParaRPr>
          </a:p>
          <a:p>
            <a:pPr algn="l">
              <a:spcBef>
                <a:spcPts val="0"/>
              </a:spcBef>
            </a:pPr>
            <a:endParaRPr lang="en-US" sz="2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swish.jpg"/>
          <p:cNvPicPr>
            <a:picLocks noChangeAspect="1"/>
          </p:cNvPicPr>
          <p:nvPr/>
        </p:nvPicPr>
        <p:blipFill>
          <a:blip r:embed="rId2" cstate="print"/>
          <a:srcRect t="12222" b="57777"/>
          <a:stretch>
            <a:fillRect/>
          </a:stretch>
        </p:blipFill>
        <p:spPr bwMode="auto">
          <a:xfrm>
            <a:off x="0" y="4800600"/>
            <a:ext cx="9144000" cy="2057400"/>
          </a:xfrm>
          <a:prstGeom prst="rect">
            <a:avLst/>
          </a:prstGeom>
          <a:noFill/>
          <a:ln w="9525">
            <a:noFill/>
            <a:miter lim="800000"/>
            <a:headEnd/>
            <a:tailEnd/>
          </a:ln>
        </p:spPr>
      </p:pic>
      <p:pic>
        <p:nvPicPr>
          <p:cNvPr id="9" name="Picture 8" descr="NRRC_Logo_Revised.jpg"/>
          <p:cNvPicPr>
            <a:picLocks noChangeAspect="1"/>
          </p:cNvPicPr>
          <p:nvPr/>
        </p:nvPicPr>
        <p:blipFill>
          <a:blip r:embed="rId3" cstate="print"/>
          <a:stretch>
            <a:fillRect/>
          </a:stretch>
        </p:blipFill>
        <p:spPr>
          <a:xfrm>
            <a:off x="564072" y="84443"/>
            <a:ext cx="7851057" cy="1723043"/>
          </a:xfrm>
          <a:prstGeom prst="rect">
            <a:avLst/>
          </a:prstGeom>
        </p:spPr>
      </p:pic>
      <p:sp>
        <p:nvSpPr>
          <p:cNvPr id="7" name="Subtitle 6"/>
          <p:cNvSpPr>
            <a:spLocks noGrp="1"/>
          </p:cNvSpPr>
          <p:nvPr>
            <p:ph type="subTitle" idx="1"/>
          </p:nvPr>
        </p:nvSpPr>
        <p:spPr>
          <a:xfrm>
            <a:off x="14629" y="2359467"/>
            <a:ext cx="8400500" cy="2188782"/>
          </a:xfrm>
        </p:spPr>
        <p:txBody>
          <a:bodyPr/>
          <a:lstStyle/>
          <a:p>
            <a:pPr algn="l">
              <a:spcBef>
                <a:spcPts val="0"/>
              </a:spcBef>
            </a:pPr>
            <a:r>
              <a:rPr lang="en-US" sz="2200" b="1" dirty="0" smtClean="0">
                <a:solidFill>
                  <a:schemeClr val="tx2"/>
                </a:solidFill>
                <a:latin typeface="Georgia" pitchFamily="18" charset="0"/>
              </a:rPr>
              <a:t>								</a:t>
            </a:r>
            <a:br>
              <a:rPr lang="en-US" sz="2200" b="1" dirty="0" smtClean="0">
                <a:solidFill>
                  <a:schemeClr val="tx2"/>
                </a:solidFill>
                <a:latin typeface="Georgia" pitchFamily="18" charset="0"/>
              </a:rPr>
            </a:br>
            <a:r>
              <a:rPr lang="en-US" sz="2200" b="1" dirty="0" smtClean="0">
                <a:solidFill>
                  <a:schemeClr val="tx2"/>
                </a:solidFill>
                <a:latin typeface="Georgia" pitchFamily="18" charset="0"/>
              </a:rPr>
              <a:t> </a:t>
            </a:r>
            <a:r>
              <a:rPr lang="en-US" sz="2200" b="1" dirty="0" smtClean="0">
                <a:solidFill>
                  <a:srgbClr val="FFC000"/>
                </a:solidFill>
                <a:latin typeface="Georgia" pitchFamily="18" charset="0"/>
                <a:sym typeface="Wingdings"/>
              </a:rPr>
              <a:t></a:t>
            </a:r>
            <a:r>
              <a:rPr lang="en-US" sz="2200" b="1" dirty="0" smtClean="0">
                <a:solidFill>
                  <a:schemeClr val="tx2"/>
                </a:solidFill>
                <a:latin typeface="Georgia" pitchFamily="18" charset="0"/>
                <a:sym typeface="Wingdings"/>
              </a:rPr>
              <a:t>  </a:t>
            </a:r>
            <a:r>
              <a:rPr lang="en-US" sz="2200" dirty="0" smtClean="0">
                <a:solidFill>
                  <a:schemeClr val="tx2"/>
                </a:solidFill>
                <a:latin typeface="Georgia" pitchFamily="18" charset="0"/>
                <a:sym typeface="Wingdings"/>
              </a:rPr>
              <a:t>Collaborative, comprehensive system planning</a:t>
            </a:r>
          </a:p>
          <a:p>
            <a:pPr algn="l">
              <a:spcBef>
                <a:spcPts val="0"/>
              </a:spcBef>
            </a:pPr>
            <a:endParaRPr lang="en-US" sz="2200" dirty="0" smtClean="0">
              <a:solidFill>
                <a:schemeClr val="tx2"/>
              </a:solidFill>
              <a:latin typeface="Georgia" pitchFamily="18" charset="0"/>
              <a:sym typeface="Wingdings"/>
            </a:endParaRPr>
          </a:p>
          <a:p>
            <a:pPr algn="l">
              <a:spcBef>
                <a:spcPts val="0"/>
              </a:spcBef>
            </a:pPr>
            <a:r>
              <a:rPr lang="en-US" sz="2200" b="1" dirty="0" smtClean="0">
                <a:solidFill>
                  <a:srgbClr val="FFC000"/>
                </a:solidFill>
                <a:latin typeface="Georgia" pitchFamily="18" charset="0"/>
                <a:sym typeface="Wingdings"/>
              </a:rPr>
              <a:t> </a:t>
            </a:r>
            <a:r>
              <a:rPr lang="en-US" sz="2200" b="1" dirty="0" smtClean="0">
                <a:solidFill>
                  <a:schemeClr val="tx2"/>
                </a:solidFill>
                <a:latin typeface="Georgia" pitchFamily="18" charset="0"/>
                <a:sym typeface="Wingdings"/>
              </a:rPr>
              <a:t>  </a:t>
            </a:r>
            <a:r>
              <a:rPr lang="en-US" sz="2200" dirty="0" smtClean="0">
                <a:solidFill>
                  <a:schemeClr val="tx2"/>
                </a:solidFill>
                <a:latin typeface="Georgia" pitchFamily="18" charset="0"/>
                <a:sym typeface="Wingdings"/>
              </a:rPr>
              <a:t>Evidence-based program design</a:t>
            </a:r>
          </a:p>
          <a:p>
            <a:pPr algn="l">
              <a:spcBef>
                <a:spcPts val="0"/>
              </a:spcBef>
            </a:pPr>
            <a:endParaRPr lang="en-US" sz="2200" dirty="0" smtClean="0">
              <a:solidFill>
                <a:schemeClr val="tx2"/>
              </a:solidFill>
              <a:latin typeface="Georgia" pitchFamily="18" charset="0"/>
              <a:sym typeface="Wingdings"/>
            </a:endParaRPr>
          </a:p>
          <a:p>
            <a:pPr algn="l">
              <a:spcBef>
                <a:spcPts val="0"/>
              </a:spcBef>
            </a:pPr>
            <a:r>
              <a:rPr lang="en-US" sz="2200" b="1" dirty="0" smtClean="0">
                <a:solidFill>
                  <a:srgbClr val="FFC000"/>
                </a:solidFill>
                <a:latin typeface="Georgia" pitchFamily="18" charset="0"/>
                <a:sym typeface="Wingdings"/>
              </a:rPr>
              <a:t>   </a:t>
            </a:r>
            <a:r>
              <a:rPr lang="en-US" sz="2200" dirty="0" smtClean="0">
                <a:solidFill>
                  <a:schemeClr val="tx2"/>
                </a:solidFill>
                <a:latin typeface="Georgia" pitchFamily="18" charset="0"/>
                <a:sym typeface="Wingdings"/>
              </a:rPr>
              <a:t>Learning from the research, learning from each other </a:t>
            </a:r>
          </a:p>
          <a:p>
            <a:pPr algn="l">
              <a:spcBef>
                <a:spcPts val="0"/>
              </a:spcBef>
            </a:pPr>
            <a:endParaRPr lang="en-US" sz="2200" dirty="0" smtClean="0">
              <a:solidFill>
                <a:schemeClr val="tx2"/>
              </a:solidFill>
              <a:latin typeface="Georgia" pitchFamily="18" charset="0"/>
              <a:sym typeface="Wingdings"/>
            </a:endParaRPr>
          </a:p>
          <a:p>
            <a:pPr algn="l">
              <a:spcBef>
                <a:spcPts val="0"/>
              </a:spcBef>
            </a:pPr>
            <a:endParaRPr lang="en-US" sz="2200" dirty="0" smtClean="0">
              <a:solidFill>
                <a:schemeClr val="tx2"/>
              </a:solidFill>
              <a:latin typeface="Georgia" pitchFamily="18" charset="0"/>
              <a:sym typeface="Wingdings"/>
            </a:endParaRPr>
          </a:p>
          <a:p>
            <a:pPr algn="l">
              <a:spcBef>
                <a:spcPts val="0"/>
              </a:spcBef>
            </a:pPr>
            <a:endParaRPr lang="en-US" sz="2200" dirty="0" smtClean="0">
              <a:solidFill>
                <a:schemeClr val="tx2"/>
              </a:solidFill>
            </a:endParaRPr>
          </a:p>
          <a:p>
            <a:pPr algn="l">
              <a:spcBef>
                <a:spcPts val="0"/>
              </a:spcBef>
            </a:pPr>
            <a:endParaRPr lang="en-US" sz="2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RRC_Logo_Revised.jpg"/>
          <p:cNvPicPr>
            <a:picLocks noChangeAspect="1"/>
          </p:cNvPicPr>
          <p:nvPr/>
        </p:nvPicPr>
        <p:blipFill>
          <a:blip r:embed="rId2" cstate="print"/>
          <a:stretch>
            <a:fillRect/>
          </a:stretch>
        </p:blipFill>
        <p:spPr>
          <a:xfrm>
            <a:off x="431552" y="150703"/>
            <a:ext cx="8110728" cy="1780032"/>
          </a:xfrm>
          <a:prstGeom prst="rect">
            <a:avLst/>
          </a:prstGeom>
        </p:spPr>
      </p:pic>
      <p:pic>
        <p:nvPicPr>
          <p:cNvPr id="6" name="Picture 11" descr="swish.jpg"/>
          <p:cNvPicPr>
            <a:picLocks noChangeAspect="1"/>
          </p:cNvPicPr>
          <p:nvPr/>
        </p:nvPicPr>
        <p:blipFill>
          <a:blip r:embed="rId3" cstate="print"/>
          <a:srcRect t="12222" b="57777"/>
          <a:stretch>
            <a:fillRect/>
          </a:stretch>
        </p:blipFill>
        <p:spPr bwMode="auto">
          <a:xfrm>
            <a:off x="0" y="4800600"/>
            <a:ext cx="9144000" cy="2057400"/>
          </a:xfrm>
          <a:prstGeom prst="rect">
            <a:avLst/>
          </a:prstGeom>
          <a:noFill/>
          <a:ln w="9525">
            <a:noFill/>
            <a:miter lim="800000"/>
            <a:headEnd/>
            <a:tailEnd/>
          </a:ln>
        </p:spPr>
      </p:pic>
      <p:sp>
        <p:nvSpPr>
          <p:cNvPr id="2" name="Title 1"/>
          <p:cNvSpPr>
            <a:spLocks noGrp="1"/>
          </p:cNvSpPr>
          <p:nvPr>
            <p:ph type="ctrTitle"/>
          </p:nvPr>
        </p:nvSpPr>
        <p:spPr>
          <a:xfrm>
            <a:off x="52552" y="2108496"/>
            <a:ext cx="9091448" cy="3668357"/>
          </a:xfrm>
        </p:spPr>
        <p:txBody>
          <a:bodyPr/>
          <a:lstStyle/>
          <a:p>
            <a:r>
              <a:rPr lang="en-US" sz="2400" dirty="0" smtClean="0">
                <a:solidFill>
                  <a:schemeClr val="tx2"/>
                </a:solidFill>
                <a:latin typeface="Georgia" pitchFamily="18" charset="0"/>
              </a:rPr>
              <a:t>For more information about the National Reentry Resource Center or the Second Chance Act, please visit our website:</a:t>
            </a:r>
            <a:br>
              <a:rPr lang="en-US" sz="2400" dirty="0" smtClean="0">
                <a:solidFill>
                  <a:schemeClr val="tx2"/>
                </a:solidFill>
                <a:latin typeface="Georgia" pitchFamily="18" charset="0"/>
              </a:rPr>
            </a:br>
            <a:r>
              <a:rPr lang="en-US" sz="2400" dirty="0" smtClean="0">
                <a:solidFill>
                  <a:schemeClr val="tx2"/>
                </a:solidFill>
                <a:latin typeface="Georgia" pitchFamily="18" charset="0"/>
              </a:rPr>
              <a:t/>
            </a:r>
            <a:br>
              <a:rPr lang="en-US" sz="2400" dirty="0" smtClean="0">
                <a:solidFill>
                  <a:schemeClr val="tx2"/>
                </a:solidFill>
                <a:latin typeface="Georgia" pitchFamily="18" charset="0"/>
              </a:rPr>
            </a:br>
            <a:r>
              <a:rPr lang="en-US" sz="2400" b="1" dirty="0" smtClean="0">
                <a:solidFill>
                  <a:schemeClr val="tx2">
                    <a:lumMod val="60000"/>
                    <a:lumOff val="40000"/>
                  </a:schemeClr>
                </a:solidFill>
                <a:latin typeface="Georgia" pitchFamily="18" charset="0"/>
              </a:rPr>
              <a:t> http://www.nationalreentryresourcecenter.org/</a:t>
            </a:r>
            <a:r>
              <a:rPr lang="en-US" sz="2400" b="1" dirty="0" smtClean="0">
                <a:solidFill>
                  <a:schemeClr val="tx2"/>
                </a:solidFill>
                <a:latin typeface="Georgia" pitchFamily="18" charset="0"/>
              </a:rPr>
              <a:t/>
            </a:r>
            <a:br>
              <a:rPr lang="en-US" sz="2400" b="1" dirty="0" smtClean="0">
                <a:solidFill>
                  <a:schemeClr val="tx2"/>
                </a:solidFill>
                <a:latin typeface="Georgia" pitchFamily="18" charset="0"/>
              </a:rPr>
            </a:br>
            <a:r>
              <a:rPr lang="en-US" sz="2400" b="1" dirty="0" smtClean="0">
                <a:solidFill>
                  <a:schemeClr val="tx2"/>
                </a:solidFill>
                <a:latin typeface="Georgia" pitchFamily="18" charset="0"/>
              </a:rPr>
              <a:t/>
            </a:r>
            <a:br>
              <a:rPr lang="en-US" sz="2400" b="1" dirty="0" smtClean="0">
                <a:solidFill>
                  <a:schemeClr val="tx2"/>
                </a:solidFill>
                <a:latin typeface="Georgia" pitchFamily="18" charset="0"/>
              </a:rPr>
            </a:br>
            <a:r>
              <a:rPr lang="en-US" sz="2400" dirty="0" smtClean="0">
                <a:solidFill>
                  <a:schemeClr val="tx2"/>
                </a:solidFill>
                <a:latin typeface="Georgia" pitchFamily="18" charset="0"/>
              </a:rPr>
              <a:t>Or contact:</a:t>
            </a:r>
            <a:br>
              <a:rPr lang="en-US" sz="2400" dirty="0" smtClean="0">
                <a:solidFill>
                  <a:schemeClr val="tx2"/>
                </a:solidFill>
                <a:latin typeface="Georgia" pitchFamily="18" charset="0"/>
              </a:rPr>
            </a:br>
            <a:r>
              <a:rPr lang="en-US" sz="2400" b="1" dirty="0" smtClean="0">
                <a:solidFill>
                  <a:schemeClr val="tx2">
                    <a:lumMod val="60000"/>
                    <a:lumOff val="40000"/>
                  </a:schemeClr>
                </a:solidFill>
                <a:latin typeface="Georgia" pitchFamily="18" charset="0"/>
              </a:rPr>
              <a:t> Le’Ann Duran</a:t>
            </a:r>
            <a:br>
              <a:rPr lang="en-US" sz="2400" b="1" dirty="0" smtClean="0">
                <a:solidFill>
                  <a:schemeClr val="tx2">
                    <a:lumMod val="60000"/>
                    <a:lumOff val="40000"/>
                  </a:schemeClr>
                </a:solidFill>
                <a:latin typeface="Georgia" pitchFamily="18" charset="0"/>
              </a:rPr>
            </a:br>
            <a:r>
              <a:rPr lang="en-US" sz="2400" b="1" dirty="0" smtClean="0">
                <a:solidFill>
                  <a:schemeClr val="tx2">
                    <a:lumMod val="60000"/>
                    <a:lumOff val="40000"/>
                  </a:schemeClr>
                </a:solidFill>
                <a:latin typeface="Georgia" pitchFamily="18" charset="0"/>
              </a:rPr>
              <a:t>(240) 482-8585</a:t>
            </a:r>
            <a:br>
              <a:rPr lang="en-US" sz="2400" b="1" dirty="0" smtClean="0">
                <a:solidFill>
                  <a:schemeClr val="tx2">
                    <a:lumMod val="60000"/>
                    <a:lumOff val="40000"/>
                  </a:schemeClr>
                </a:solidFill>
                <a:latin typeface="Georgia" pitchFamily="18" charset="0"/>
              </a:rPr>
            </a:br>
            <a:r>
              <a:rPr lang="en-US" sz="2400" b="1" dirty="0" smtClean="0">
                <a:solidFill>
                  <a:schemeClr val="tx2">
                    <a:lumMod val="60000"/>
                    <a:lumOff val="40000"/>
                  </a:schemeClr>
                </a:solidFill>
                <a:latin typeface="Georgia" pitchFamily="18" charset="0"/>
              </a:rPr>
              <a:t>info@nationalreentryresourcecenter.org</a:t>
            </a:r>
            <a:r>
              <a:rPr lang="en-US" sz="2400" b="1" dirty="0" smtClean="0">
                <a:solidFill>
                  <a:schemeClr val="tx2"/>
                </a:solidFill>
                <a:latin typeface="Georgia" pitchFamily="18" charset="0"/>
              </a:rPr>
              <a:t/>
            </a:r>
            <a:br>
              <a:rPr lang="en-US" sz="2400" b="1" dirty="0" smtClean="0">
                <a:solidFill>
                  <a:schemeClr val="tx2"/>
                </a:solidFill>
                <a:latin typeface="Georgia" pitchFamily="18" charset="0"/>
              </a:rPr>
            </a:br>
            <a:endParaRPr lang="en-US" sz="2400" b="1" i="1" dirty="0">
              <a:solidFill>
                <a:schemeClr val="tx2"/>
              </a:solidFill>
              <a:latin typeface="Georg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swish.jpg"/>
          <p:cNvPicPr>
            <a:picLocks noChangeAspect="1"/>
          </p:cNvPicPr>
          <p:nvPr/>
        </p:nvPicPr>
        <p:blipFill>
          <a:blip r:embed="rId2" cstate="print"/>
          <a:srcRect t="12222" b="57777"/>
          <a:stretch>
            <a:fillRect/>
          </a:stretch>
        </p:blipFill>
        <p:spPr bwMode="auto">
          <a:xfrm>
            <a:off x="0" y="4800600"/>
            <a:ext cx="9144000" cy="2057400"/>
          </a:xfrm>
          <a:prstGeom prst="rect">
            <a:avLst/>
          </a:prstGeom>
          <a:noFill/>
          <a:ln w="9525">
            <a:noFill/>
            <a:miter lim="800000"/>
            <a:headEnd/>
            <a:tailEnd/>
          </a:ln>
        </p:spPr>
      </p:pic>
      <p:pic>
        <p:nvPicPr>
          <p:cNvPr id="9" name="Picture 8" descr="NRRC_Logo_Revised.jpg"/>
          <p:cNvPicPr>
            <a:picLocks noChangeAspect="1"/>
          </p:cNvPicPr>
          <p:nvPr/>
        </p:nvPicPr>
        <p:blipFill>
          <a:blip r:embed="rId3" cstate="print"/>
          <a:stretch>
            <a:fillRect/>
          </a:stretch>
        </p:blipFill>
        <p:spPr>
          <a:xfrm>
            <a:off x="564072" y="84443"/>
            <a:ext cx="7851057" cy="1723043"/>
          </a:xfrm>
          <a:prstGeom prst="rect">
            <a:avLst/>
          </a:prstGeom>
        </p:spPr>
      </p:pic>
      <p:sp>
        <p:nvSpPr>
          <p:cNvPr id="7" name="Subtitle 6"/>
          <p:cNvSpPr>
            <a:spLocks noGrp="1"/>
          </p:cNvSpPr>
          <p:nvPr>
            <p:ph type="subTitle" idx="1"/>
          </p:nvPr>
        </p:nvSpPr>
        <p:spPr>
          <a:xfrm>
            <a:off x="26504" y="1872592"/>
            <a:ext cx="8915615" cy="4985408"/>
          </a:xfrm>
        </p:spPr>
        <p:txBody>
          <a:bodyPr/>
          <a:lstStyle/>
          <a:p>
            <a:pPr algn="l">
              <a:spcBef>
                <a:spcPts val="0"/>
              </a:spcBef>
            </a:pPr>
            <a:r>
              <a:rPr lang="en-US" sz="2200" b="1" dirty="0" smtClean="0">
                <a:solidFill>
                  <a:schemeClr val="tx2"/>
                </a:solidFill>
                <a:latin typeface="Georgia" pitchFamily="18" charset="0"/>
              </a:rPr>
              <a:t>								Objectives</a:t>
            </a:r>
            <a:br>
              <a:rPr lang="en-US" sz="2200" b="1" dirty="0" smtClean="0">
                <a:solidFill>
                  <a:schemeClr val="tx2"/>
                </a:solidFill>
                <a:latin typeface="Georgia" pitchFamily="18" charset="0"/>
              </a:rPr>
            </a:br>
            <a:r>
              <a:rPr lang="en-US" sz="2200" b="1" dirty="0" smtClean="0">
                <a:solidFill>
                  <a:schemeClr val="tx2"/>
                </a:solidFill>
                <a:latin typeface="Georgia" pitchFamily="18" charset="0"/>
              </a:rPr>
              <a:t> </a:t>
            </a:r>
            <a:r>
              <a:rPr lang="en-US" sz="2200" b="1" dirty="0" smtClean="0">
                <a:solidFill>
                  <a:srgbClr val="FFC000"/>
                </a:solidFill>
                <a:latin typeface="Georgia" pitchFamily="18" charset="0"/>
                <a:sym typeface="Wingdings"/>
              </a:rPr>
              <a:t></a:t>
            </a:r>
            <a:r>
              <a:rPr lang="en-US" sz="2200" b="1" dirty="0" smtClean="0">
                <a:solidFill>
                  <a:schemeClr val="tx2"/>
                </a:solidFill>
                <a:latin typeface="Georgia" pitchFamily="18" charset="0"/>
                <a:sym typeface="Wingdings"/>
              </a:rPr>
              <a:t>  </a:t>
            </a:r>
            <a:r>
              <a:rPr lang="en-US" sz="2200" dirty="0" smtClean="0">
                <a:solidFill>
                  <a:schemeClr val="tx2"/>
                </a:solidFill>
                <a:latin typeface="Georgia" pitchFamily="18" charset="0"/>
              </a:rPr>
              <a:t>Provide a one-stop, interactive source of current, user-friendly</a:t>
            </a:r>
          </a:p>
          <a:p>
            <a:pPr algn="l">
              <a:spcBef>
                <a:spcPts val="0"/>
              </a:spcBef>
            </a:pPr>
            <a:r>
              <a:rPr lang="en-US" sz="2200" dirty="0" smtClean="0">
                <a:solidFill>
                  <a:schemeClr val="tx2"/>
                </a:solidFill>
                <a:latin typeface="Georgia" pitchFamily="18" charset="0"/>
              </a:rPr>
              <a:t>	reentry information.</a:t>
            </a:r>
          </a:p>
          <a:p>
            <a:pPr algn="l">
              <a:spcBef>
                <a:spcPts val="0"/>
              </a:spcBef>
            </a:pPr>
            <a:r>
              <a:rPr lang="en-US" sz="2200" dirty="0" smtClean="0">
                <a:solidFill>
                  <a:schemeClr val="tx2"/>
                </a:solidFill>
                <a:latin typeface="Georgia" pitchFamily="18" charset="0"/>
              </a:rPr>
              <a:t/>
            </a:r>
            <a:br>
              <a:rPr lang="en-US" sz="2200" dirty="0" smtClean="0">
                <a:solidFill>
                  <a:schemeClr val="tx2"/>
                </a:solidFill>
                <a:latin typeface="Georgia" pitchFamily="18" charset="0"/>
              </a:rPr>
            </a:br>
            <a:r>
              <a:rPr lang="en-US" sz="2200" b="1" dirty="0" smtClean="0">
                <a:solidFill>
                  <a:schemeClr val="tx2"/>
                </a:solidFill>
                <a:latin typeface="Georgia" pitchFamily="18" charset="0"/>
                <a:sym typeface="Wingdings"/>
              </a:rPr>
              <a:t> </a:t>
            </a:r>
            <a:r>
              <a:rPr lang="en-US" sz="2200" b="1" dirty="0" smtClean="0">
                <a:solidFill>
                  <a:srgbClr val="FFC000"/>
                </a:solidFill>
                <a:latin typeface="Georgia" pitchFamily="18" charset="0"/>
                <a:sym typeface="Wingdings"/>
              </a:rPr>
              <a:t></a:t>
            </a:r>
            <a:r>
              <a:rPr lang="en-US" sz="2200" b="1" dirty="0" smtClean="0">
                <a:solidFill>
                  <a:schemeClr val="tx2"/>
                </a:solidFill>
                <a:latin typeface="Georgia" pitchFamily="18" charset="0"/>
                <a:sym typeface="Wingdings"/>
              </a:rPr>
              <a:t>  </a:t>
            </a:r>
            <a:r>
              <a:rPr lang="en-US" sz="2200" dirty="0" smtClean="0">
                <a:solidFill>
                  <a:schemeClr val="tx2"/>
                </a:solidFill>
                <a:latin typeface="Georgia" pitchFamily="18" charset="0"/>
              </a:rPr>
              <a:t>Identify, document, and promote evidence-based practices.</a:t>
            </a:r>
          </a:p>
          <a:p>
            <a:pPr algn="l">
              <a:spcBef>
                <a:spcPts val="0"/>
              </a:spcBef>
            </a:pPr>
            <a:r>
              <a:rPr lang="en-US" sz="2200" dirty="0" smtClean="0">
                <a:solidFill>
                  <a:schemeClr val="tx2"/>
                </a:solidFill>
                <a:latin typeface="Georgia" pitchFamily="18" charset="0"/>
              </a:rPr>
              <a:t/>
            </a:r>
            <a:br>
              <a:rPr lang="en-US" sz="2200" dirty="0" smtClean="0">
                <a:solidFill>
                  <a:schemeClr val="tx2"/>
                </a:solidFill>
                <a:latin typeface="Georgia" pitchFamily="18" charset="0"/>
              </a:rPr>
            </a:br>
            <a:r>
              <a:rPr lang="en-US" sz="2200" b="1" dirty="0" smtClean="0">
                <a:solidFill>
                  <a:schemeClr val="tx2"/>
                </a:solidFill>
                <a:latin typeface="Georgia" pitchFamily="18" charset="0"/>
                <a:sym typeface="Wingdings"/>
              </a:rPr>
              <a:t> </a:t>
            </a:r>
            <a:r>
              <a:rPr lang="en-US" sz="2200" b="1" dirty="0" smtClean="0">
                <a:solidFill>
                  <a:srgbClr val="FFC000"/>
                </a:solidFill>
                <a:latin typeface="Georgia" pitchFamily="18" charset="0"/>
                <a:sym typeface="Wingdings"/>
              </a:rPr>
              <a:t></a:t>
            </a:r>
            <a:r>
              <a:rPr lang="en-US" sz="2200" b="1" dirty="0" smtClean="0">
                <a:solidFill>
                  <a:schemeClr val="tx2"/>
                </a:solidFill>
                <a:latin typeface="Georgia" pitchFamily="18" charset="0"/>
                <a:sym typeface="Wingdings"/>
              </a:rPr>
              <a:t>  </a:t>
            </a:r>
            <a:r>
              <a:rPr lang="en-US" sz="2200" dirty="0" smtClean="0">
                <a:solidFill>
                  <a:schemeClr val="tx2"/>
                </a:solidFill>
                <a:latin typeface="Georgia" pitchFamily="18" charset="0"/>
              </a:rPr>
              <a:t>Deliver individualized, targeted technical assistance to the Second</a:t>
            </a:r>
          </a:p>
          <a:p>
            <a:pPr algn="l">
              <a:spcBef>
                <a:spcPts val="0"/>
              </a:spcBef>
            </a:pPr>
            <a:r>
              <a:rPr lang="en-US" sz="2200" dirty="0" smtClean="0">
                <a:solidFill>
                  <a:schemeClr val="tx2"/>
                </a:solidFill>
                <a:latin typeface="Georgia" pitchFamily="18" charset="0"/>
              </a:rPr>
              <a:t>	Chance Act grantees.</a:t>
            </a:r>
          </a:p>
          <a:p>
            <a:pPr algn="l">
              <a:spcBef>
                <a:spcPts val="0"/>
              </a:spcBef>
            </a:pPr>
            <a:r>
              <a:rPr lang="en-US" sz="2200" dirty="0" smtClean="0">
                <a:solidFill>
                  <a:schemeClr val="tx2"/>
                </a:solidFill>
                <a:latin typeface="Georgia" pitchFamily="18" charset="0"/>
              </a:rPr>
              <a:t/>
            </a:r>
            <a:br>
              <a:rPr lang="en-US" sz="2200" dirty="0" smtClean="0">
                <a:solidFill>
                  <a:schemeClr val="tx2"/>
                </a:solidFill>
                <a:latin typeface="Georgia" pitchFamily="18" charset="0"/>
              </a:rPr>
            </a:br>
            <a:r>
              <a:rPr lang="en-US" sz="2200" dirty="0" smtClean="0">
                <a:solidFill>
                  <a:schemeClr val="tx2"/>
                </a:solidFill>
                <a:latin typeface="Georgia" pitchFamily="18" charset="0"/>
              </a:rPr>
              <a:t> </a:t>
            </a:r>
            <a:r>
              <a:rPr lang="en-US" sz="2200" b="1" dirty="0" smtClean="0">
                <a:solidFill>
                  <a:srgbClr val="FFC000"/>
                </a:solidFill>
                <a:latin typeface="Georgia" pitchFamily="18" charset="0"/>
                <a:sym typeface="Wingdings"/>
              </a:rPr>
              <a:t></a:t>
            </a:r>
            <a:r>
              <a:rPr lang="en-US" sz="2200" b="1" dirty="0" smtClean="0">
                <a:solidFill>
                  <a:schemeClr val="tx2"/>
                </a:solidFill>
                <a:latin typeface="Georgia" pitchFamily="18" charset="0"/>
                <a:sym typeface="Wingdings"/>
              </a:rPr>
              <a:t>  </a:t>
            </a:r>
            <a:r>
              <a:rPr lang="en-US" sz="2200" dirty="0" smtClean="0">
                <a:solidFill>
                  <a:schemeClr val="tx2"/>
                </a:solidFill>
                <a:latin typeface="Georgia" pitchFamily="18" charset="0"/>
              </a:rPr>
              <a:t>Advance the reentry field through training, distance learning, and</a:t>
            </a:r>
          </a:p>
          <a:p>
            <a:pPr algn="l">
              <a:spcBef>
                <a:spcPts val="0"/>
              </a:spcBef>
            </a:pPr>
            <a:r>
              <a:rPr lang="en-US" sz="2200" dirty="0" smtClean="0">
                <a:solidFill>
                  <a:schemeClr val="tx2"/>
                </a:solidFill>
                <a:latin typeface="Georgia" pitchFamily="18" charset="0"/>
              </a:rPr>
              <a:t>	knowledge development.</a:t>
            </a:r>
            <a:endParaRPr lang="en-US" sz="2200" dirty="0" smtClean="0">
              <a:solidFill>
                <a:schemeClr val="tx2"/>
              </a:solidFill>
            </a:endParaRPr>
          </a:p>
          <a:p>
            <a:pPr algn="l">
              <a:spcBef>
                <a:spcPts val="0"/>
              </a:spcBef>
            </a:pPr>
            <a:endParaRPr lang="en-US" sz="2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RRC_Logo_Revised.jpg"/>
          <p:cNvPicPr>
            <a:picLocks noChangeAspect="1"/>
          </p:cNvPicPr>
          <p:nvPr/>
        </p:nvPicPr>
        <p:blipFill>
          <a:blip r:embed="rId2" cstate="print"/>
          <a:stretch>
            <a:fillRect/>
          </a:stretch>
        </p:blipFill>
        <p:spPr>
          <a:xfrm>
            <a:off x="431552" y="150703"/>
            <a:ext cx="8110728" cy="1780032"/>
          </a:xfrm>
          <a:prstGeom prst="rect">
            <a:avLst/>
          </a:prstGeom>
        </p:spPr>
      </p:pic>
      <p:pic>
        <p:nvPicPr>
          <p:cNvPr id="6" name="Picture 11" descr="swish.jpg"/>
          <p:cNvPicPr>
            <a:picLocks noChangeAspect="1"/>
          </p:cNvPicPr>
          <p:nvPr/>
        </p:nvPicPr>
        <p:blipFill>
          <a:blip r:embed="rId3" cstate="print"/>
          <a:srcRect t="12222" b="57777"/>
          <a:stretch>
            <a:fillRect/>
          </a:stretch>
        </p:blipFill>
        <p:spPr bwMode="auto">
          <a:xfrm>
            <a:off x="0" y="4800600"/>
            <a:ext cx="9144000" cy="2057400"/>
          </a:xfrm>
          <a:prstGeom prst="rect">
            <a:avLst/>
          </a:prstGeom>
          <a:noFill/>
          <a:ln w="9525">
            <a:noFill/>
            <a:miter lim="800000"/>
            <a:headEnd/>
            <a:tailEnd/>
          </a:ln>
        </p:spPr>
      </p:pic>
      <p:sp>
        <p:nvSpPr>
          <p:cNvPr id="2" name="Title 1"/>
          <p:cNvSpPr>
            <a:spLocks noGrp="1"/>
          </p:cNvSpPr>
          <p:nvPr>
            <p:ph type="ctrTitle"/>
          </p:nvPr>
        </p:nvSpPr>
        <p:spPr>
          <a:xfrm>
            <a:off x="52552" y="2133605"/>
            <a:ext cx="9091448" cy="3022439"/>
          </a:xfrm>
        </p:spPr>
        <p:txBody>
          <a:bodyPr/>
          <a:lstStyle/>
          <a:p>
            <a:pPr algn="l"/>
            <a:r>
              <a:rPr lang="en-US" sz="2400" b="1" dirty="0" smtClean="0">
                <a:solidFill>
                  <a:schemeClr val="tx2"/>
                </a:solidFill>
                <a:latin typeface="Georgia" pitchFamily="18" charset="0"/>
              </a:rPr>
              <a:t>								Approach</a:t>
            </a:r>
            <a:br>
              <a:rPr lang="en-US" sz="2400" b="1" dirty="0" smtClean="0">
                <a:solidFill>
                  <a:schemeClr val="tx2"/>
                </a:solidFill>
                <a:latin typeface="Georgia" pitchFamily="18" charset="0"/>
              </a:rPr>
            </a:br>
            <a:r>
              <a:rPr lang="en-US" sz="2800" b="1" dirty="0" smtClean="0">
                <a:solidFill>
                  <a:srgbClr val="FFC000"/>
                </a:solidFill>
                <a:latin typeface="Georgia" pitchFamily="18" charset="0"/>
                <a:sym typeface="Wingdings"/>
              </a:rPr>
              <a:t>  	</a:t>
            </a:r>
            <a:r>
              <a:rPr lang="en-US" sz="2800" dirty="0" smtClean="0">
                <a:solidFill>
                  <a:schemeClr val="tx2"/>
                </a:solidFill>
                <a:latin typeface="Georgia" pitchFamily="18" charset="0"/>
              </a:rPr>
              <a:t>Broad-based distance learning resources available</a:t>
            </a:r>
            <a:br>
              <a:rPr lang="en-US" sz="2800" dirty="0" smtClean="0">
                <a:solidFill>
                  <a:schemeClr val="tx2"/>
                </a:solidFill>
                <a:latin typeface="Georgia" pitchFamily="18" charset="0"/>
              </a:rPr>
            </a:br>
            <a:r>
              <a:rPr lang="en-US" sz="2800" dirty="0" smtClean="0">
                <a:solidFill>
                  <a:schemeClr val="tx2"/>
                </a:solidFill>
                <a:latin typeface="Georgia" pitchFamily="18" charset="0"/>
              </a:rPr>
              <a:t>	through our website</a:t>
            </a:r>
            <a:br>
              <a:rPr lang="en-US" sz="2800" dirty="0" smtClean="0">
                <a:solidFill>
                  <a:schemeClr val="tx2"/>
                </a:solidFill>
                <a:latin typeface="Georgia" pitchFamily="18" charset="0"/>
              </a:rPr>
            </a:br>
            <a:r>
              <a:rPr lang="en-US" sz="2800" dirty="0" smtClean="0">
                <a:solidFill>
                  <a:schemeClr val="tx2"/>
                </a:solidFill>
                <a:latin typeface="Georgia" pitchFamily="18" charset="0"/>
              </a:rPr>
              <a:t/>
            </a:r>
            <a:br>
              <a:rPr lang="en-US" sz="2800" dirty="0" smtClean="0">
                <a:solidFill>
                  <a:schemeClr val="tx2"/>
                </a:solidFill>
                <a:latin typeface="Georgia" pitchFamily="18" charset="0"/>
              </a:rPr>
            </a:br>
            <a:r>
              <a:rPr lang="en-US" sz="2800" b="1" dirty="0" smtClean="0">
                <a:solidFill>
                  <a:srgbClr val="FFC000"/>
                </a:solidFill>
                <a:latin typeface="Georgia" pitchFamily="18" charset="0"/>
                <a:sym typeface="Wingdings"/>
              </a:rPr>
              <a:t>  </a:t>
            </a:r>
            <a:r>
              <a:rPr lang="en-US" sz="2800" dirty="0" smtClean="0">
                <a:solidFill>
                  <a:schemeClr val="tx2"/>
                </a:solidFill>
                <a:latin typeface="Georgia" pitchFamily="18" charset="0"/>
              </a:rPr>
              <a:t>Targeted, individualized assistance to SCA grantees</a:t>
            </a:r>
            <a:r>
              <a:rPr lang="en-US" sz="2400" b="1" dirty="0" smtClean="0">
                <a:solidFill>
                  <a:schemeClr val="tx2"/>
                </a:solidFill>
                <a:latin typeface="Georgia" pitchFamily="18" charset="0"/>
              </a:rPr>
              <a:t/>
            </a:r>
            <a:br>
              <a:rPr lang="en-US" sz="2400" b="1" dirty="0" smtClean="0">
                <a:solidFill>
                  <a:schemeClr val="tx2"/>
                </a:solidFill>
                <a:latin typeface="Georgia" pitchFamily="18" charset="0"/>
              </a:rPr>
            </a:br>
            <a:endParaRPr lang="en-US" sz="2400" b="1" i="1" dirty="0">
              <a:solidFill>
                <a:schemeClr val="tx2"/>
              </a:solidFill>
              <a:latin typeface="Georgi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RRC_Logo_Revised.jpg"/>
          <p:cNvPicPr>
            <a:picLocks noChangeAspect="1"/>
          </p:cNvPicPr>
          <p:nvPr/>
        </p:nvPicPr>
        <p:blipFill>
          <a:blip r:embed="rId2" cstate="print"/>
          <a:stretch>
            <a:fillRect/>
          </a:stretch>
        </p:blipFill>
        <p:spPr>
          <a:xfrm>
            <a:off x="431552" y="150703"/>
            <a:ext cx="8110728" cy="1780032"/>
          </a:xfrm>
          <a:prstGeom prst="rect">
            <a:avLst/>
          </a:prstGeom>
        </p:spPr>
      </p:pic>
      <p:pic>
        <p:nvPicPr>
          <p:cNvPr id="6" name="Picture 11" descr="swish.jpg"/>
          <p:cNvPicPr>
            <a:picLocks noChangeAspect="1"/>
          </p:cNvPicPr>
          <p:nvPr/>
        </p:nvPicPr>
        <p:blipFill>
          <a:blip r:embed="rId3" cstate="print"/>
          <a:srcRect t="12222" b="57777"/>
          <a:stretch>
            <a:fillRect/>
          </a:stretch>
        </p:blipFill>
        <p:spPr bwMode="auto">
          <a:xfrm>
            <a:off x="0" y="4800600"/>
            <a:ext cx="9144000" cy="2057400"/>
          </a:xfrm>
          <a:prstGeom prst="rect">
            <a:avLst/>
          </a:prstGeom>
          <a:noFill/>
          <a:ln w="9525">
            <a:noFill/>
            <a:miter lim="800000"/>
            <a:headEnd/>
            <a:tailEnd/>
          </a:ln>
        </p:spPr>
      </p:pic>
      <p:sp>
        <p:nvSpPr>
          <p:cNvPr id="2" name="Title 1"/>
          <p:cNvSpPr>
            <a:spLocks noGrp="1"/>
          </p:cNvSpPr>
          <p:nvPr>
            <p:ph type="ctrTitle"/>
          </p:nvPr>
        </p:nvSpPr>
        <p:spPr>
          <a:xfrm>
            <a:off x="0" y="2119772"/>
            <a:ext cx="9091448" cy="3689130"/>
          </a:xfrm>
        </p:spPr>
        <p:txBody>
          <a:bodyPr/>
          <a:lstStyle/>
          <a:p>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Extensive Collaboration</a:t>
            </a: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endParaRPr lang="en-US" sz="2400" b="1" i="1" dirty="0">
              <a:solidFill>
                <a:schemeClr val="tx2"/>
              </a:solidFill>
              <a:latin typeface="Georgia" pitchFamily="18" charset="0"/>
            </a:endParaRPr>
          </a:p>
        </p:txBody>
      </p:sp>
    </p:spTree>
    <p:extLst>
      <p:ext uri="{BB962C8B-B14F-4D97-AF65-F5344CB8AC3E}">
        <p14:creationId xmlns:p14="http://schemas.microsoft.com/office/powerpoint/2010/main" xmlns="" val="2972731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835962" y="1656522"/>
            <a:ext cx="3506342" cy="1740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descr="This slide describes the organizational structure.  At the top level is the Steering Committee, which includes CSG Justice Center, BJA, APPA, ASCA, Shay Bilchik.  Connected to the Steering Committee is the Advisory Council, which includes a Housing Committee, Juvenile Justice Committee, Health, Mental Health, and Substance Abuse Committee, Tribal Affairs Committee, Victims and Survivors Committee, Employment and Education Committee, Local Government Committee, Pre-Release Planning and Post-Release Supervision Committee, and Communities and Families Committee."/>
          <p:cNvSpPr txBox="1"/>
          <p:nvPr/>
        </p:nvSpPr>
        <p:spPr>
          <a:xfrm>
            <a:off x="2961290" y="2001080"/>
            <a:ext cx="3276600" cy="1138773"/>
          </a:xfrm>
          <a:prstGeom prst="rect">
            <a:avLst/>
          </a:prstGeom>
          <a:noFill/>
        </p:spPr>
        <p:txBody>
          <a:bodyPr wrap="square" rtlCol="0">
            <a:spAutoFit/>
          </a:bodyPr>
          <a:lstStyle/>
          <a:p>
            <a:pPr algn="ctr"/>
            <a:r>
              <a:rPr lang="en-US" sz="2800" dirty="0" smtClean="0">
                <a:solidFill>
                  <a:schemeClr val="bg1"/>
                </a:solidFill>
                <a:latin typeface="Bell MT" pitchFamily="18" charset="0"/>
              </a:rPr>
              <a:t>Steering Committee</a:t>
            </a:r>
          </a:p>
          <a:p>
            <a:pPr algn="ctr"/>
            <a:r>
              <a:rPr lang="en-US" sz="2000" dirty="0" smtClean="0">
                <a:solidFill>
                  <a:schemeClr val="bg1"/>
                </a:solidFill>
                <a:latin typeface="Bell MT" pitchFamily="18" charset="0"/>
              </a:rPr>
              <a:t>CSG Justice Center, BJA, APPA, ASCA, Shay Bilchik</a:t>
            </a:r>
            <a:endParaRPr lang="en-US" sz="2000" dirty="0">
              <a:solidFill>
                <a:schemeClr val="bg1"/>
              </a:solidFill>
              <a:latin typeface="Bell MT" pitchFamily="18" charset="0"/>
            </a:endParaRPr>
          </a:p>
        </p:txBody>
      </p:sp>
      <p:sp>
        <p:nvSpPr>
          <p:cNvPr id="17" name="TextBox 16"/>
          <p:cNvSpPr txBox="1"/>
          <p:nvPr/>
        </p:nvSpPr>
        <p:spPr>
          <a:xfrm>
            <a:off x="436180" y="4395951"/>
            <a:ext cx="1371600" cy="92333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i="1" dirty="0" smtClean="0">
                <a:solidFill>
                  <a:schemeClr val="tx2">
                    <a:lumMod val="75000"/>
                  </a:schemeClr>
                </a:solidFill>
                <a:latin typeface="Bell MT" pitchFamily="18" charset="0"/>
              </a:rPr>
              <a:t>Housing Committee</a:t>
            </a:r>
          </a:p>
          <a:p>
            <a:pPr algn="ctr"/>
            <a:endParaRPr lang="en-US" i="1" dirty="0">
              <a:solidFill>
                <a:schemeClr val="tx2">
                  <a:lumMod val="75000"/>
                </a:schemeClr>
              </a:solidFill>
              <a:latin typeface="Bell MT" pitchFamily="18" charset="0"/>
            </a:endParaRPr>
          </a:p>
        </p:txBody>
      </p:sp>
      <p:sp>
        <p:nvSpPr>
          <p:cNvPr id="18" name="TextBox 17"/>
          <p:cNvSpPr txBox="1"/>
          <p:nvPr/>
        </p:nvSpPr>
        <p:spPr>
          <a:xfrm>
            <a:off x="1883980" y="4395950"/>
            <a:ext cx="1600200" cy="92333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i="1" dirty="0" smtClean="0">
                <a:solidFill>
                  <a:schemeClr val="tx2">
                    <a:lumMod val="75000"/>
                  </a:schemeClr>
                </a:solidFill>
                <a:latin typeface="Bell MT" pitchFamily="18" charset="0"/>
              </a:rPr>
              <a:t>Juvenile Justice</a:t>
            </a:r>
          </a:p>
          <a:p>
            <a:pPr algn="ctr"/>
            <a:r>
              <a:rPr lang="en-US" i="1" dirty="0" smtClean="0">
                <a:solidFill>
                  <a:schemeClr val="tx2">
                    <a:lumMod val="75000"/>
                  </a:schemeClr>
                </a:solidFill>
                <a:latin typeface="Bell MT" pitchFamily="18" charset="0"/>
              </a:rPr>
              <a:t>Committee</a:t>
            </a:r>
          </a:p>
          <a:p>
            <a:pPr algn="ctr"/>
            <a:endParaRPr lang="en-US" i="1" dirty="0">
              <a:solidFill>
                <a:schemeClr val="tx2">
                  <a:lumMod val="75000"/>
                </a:schemeClr>
              </a:solidFill>
              <a:latin typeface="Bell MT" pitchFamily="18" charset="0"/>
            </a:endParaRPr>
          </a:p>
        </p:txBody>
      </p:sp>
      <p:sp>
        <p:nvSpPr>
          <p:cNvPr id="19" name="TextBox 18"/>
          <p:cNvSpPr txBox="1"/>
          <p:nvPr/>
        </p:nvSpPr>
        <p:spPr>
          <a:xfrm>
            <a:off x="3560380" y="4395950"/>
            <a:ext cx="2209800" cy="92333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i="1" dirty="0" smtClean="0">
                <a:solidFill>
                  <a:schemeClr val="tx2">
                    <a:lumMod val="75000"/>
                  </a:schemeClr>
                </a:solidFill>
                <a:latin typeface="Bell MT" pitchFamily="18" charset="0"/>
              </a:rPr>
              <a:t>Health, Mental Health, Substance Abuse</a:t>
            </a:r>
          </a:p>
          <a:p>
            <a:pPr algn="ctr"/>
            <a:r>
              <a:rPr lang="en-US" i="1" dirty="0" smtClean="0">
                <a:solidFill>
                  <a:schemeClr val="tx2">
                    <a:lumMod val="75000"/>
                  </a:schemeClr>
                </a:solidFill>
                <a:latin typeface="Bell MT" pitchFamily="18" charset="0"/>
              </a:rPr>
              <a:t>Committee</a:t>
            </a:r>
            <a:endParaRPr lang="en-US" i="1" dirty="0">
              <a:solidFill>
                <a:schemeClr val="tx2">
                  <a:lumMod val="75000"/>
                </a:schemeClr>
              </a:solidFill>
              <a:latin typeface="Bell MT" pitchFamily="18" charset="0"/>
            </a:endParaRPr>
          </a:p>
        </p:txBody>
      </p:sp>
      <p:sp>
        <p:nvSpPr>
          <p:cNvPr id="20" name="TextBox 19"/>
          <p:cNvSpPr txBox="1"/>
          <p:nvPr/>
        </p:nvSpPr>
        <p:spPr>
          <a:xfrm>
            <a:off x="5846380" y="4395950"/>
            <a:ext cx="1447800" cy="92333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i="1" dirty="0" smtClean="0">
                <a:solidFill>
                  <a:schemeClr val="tx2">
                    <a:lumMod val="75000"/>
                  </a:schemeClr>
                </a:solidFill>
                <a:latin typeface="Bell MT" pitchFamily="18" charset="0"/>
              </a:rPr>
              <a:t>Tribal Affairs</a:t>
            </a:r>
          </a:p>
          <a:p>
            <a:pPr algn="ctr"/>
            <a:r>
              <a:rPr lang="en-US" i="1" dirty="0" smtClean="0">
                <a:solidFill>
                  <a:schemeClr val="tx2">
                    <a:lumMod val="75000"/>
                  </a:schemeClr>
                </a:solidFill>
                <a:latin typeface="Bell MT" pitchFamily="18" charset="0"/>
              </a:rPr>
              <a:t>Committee</a:t>
            </a:r>
          </a:p>
          <a:p>
            <a:pPr algn="ctr"/>
            <a:endParaRPr lang="en-US" i="1" dirty="0">
              <a:solidFill>
                <a:schemeClr val="tx2">
                  <a:lumMod val="75000"/>
                </a:schemeClr>
              </a:solidFill>
              <a:latin typeface="Bell MT" pitchFamily="18" charset="0"/>
            </a:endParaRPr>
          </a:p>
        </p:txBody>
      </p:sp>
      <p:sp>
        <p:nvSpPr>
          <p:cNvPr id="21" name="TextBox 20"/>
          <p:cNvSpPr txBox="1"/>
          <p:nvPr/>
        </p:nvSpPr>
        <p:spPr>
          <a:xfrm>
            <a:off x="7370380" y="4395950"/>
            <a:ext cx="1295400" cy="92333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i="1" dirty="0" smtClean="0">
                <a:solidFill>
                  <a:schemeClr val="tx2">
                    <a:lumMod val="75000"/>
                  </a:schemeClr>
                </a:solidFill>
                <a:latin typeface="Bell MT" pitchFamily="18" charset="0"/>
              </a:rPr>
              <a:t>Victims &amp; Survivors</a:t>
            </a:r>
          </a:p>
          <a:p>
            <a:pPr algn="ctr"/>
            <a:r>
              <a:rPr lang="en-US" i="1" dirty="0" smtClean="0">
                <a:solidFill>
                  <a:schemeClr val="tx2">
                    <a:lumMod val="75000"/>
                  </a:schemeClr>
                </a:solidFill>
                <a:latin typeface="Bell MT" pitchFamily="18" charset="0"/>
              </a:rPr>
              <a:t>Committee</a:t>
            </a:r>
            <a:endParaRPr lang="en-US" i="1" dirty="0">
              <a:solidFill>
                <a:schemeClr val="tx2">
                  <a:lumMod val="75000"/>
                </a:schemeClr>
              </a:solidFill>
              <a:latin typeface="Bell MT" pitchFamily="18" charset="0"/>
            </a:endParaRPr>
          </a:p>
        </p:txBody>
      </p:sp>
      <p:sp>
        <p:nvSpPr>
          <p:cNvPr id="22" name="TextBox 21"/>
          <p:cNvSpPr txBox="1"/>
          <p:nvPr/>
        </p:nvSpPr>
        <p:spPr>
          <a:xfrm>
            <a:off x="436180" y="5386551"/>
            <a:ext cx="1371600" cy="92333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i="1" dirty="0" smtClean="0">
                <a:solidFill>
                  <a:schemeClr val="tx2">
                    <a:lumMod val="75000"/>
                  </a:schemeClr>
                </a:solidFill>
                <a:latin typeface="Bell MT" pitchFamily="18" charset="0"/>
              </a:rPr>
              <a:t>Employment  &amp;Education</a:t>
            </a:r>
          </a:p>
          <a:p>
            <a:pPr algn="ctr"/>
            <a:r>
              <a:rPr lang="en-US" i="1" dirty="0" smtClean="0">
                <a:solidFill>
                  <a:schemeClr val="tx2">
                    <a:lumMod val="75000"/>
                  </a:schemeClr>
                </a:solidFill>
                <a:latin typeface="Bell MT" pitchFamily="18" charset="0"/>
              </a:rPr>
              <a:t>Committee</a:t>
            </a:r>
          </a:p>
        </p:txBody>
      </p:sp>
      <p:sp>
        <p:nvSpPr>
          <p:cNvPr id="23" name="TextBox 22"/>
          <p:cNvSpPr txBox="1"/>
          <p:nvPr/>
        </p:nvSpPr>
        <p:spPr>
          <a:xfrm>
            <a:off x="1883980" y="5395481"/>
            <a:ext cx="1600200" cy="92333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i="1" dirty="0" smtClean="0">
                <a:solidFill>
                  <a:schemeClr val="tx2">
                    <a:lumMod val="75000"/>
                  </a:schemeClr>
                </a:solidFill>
                <a:latin typeface="Bell MT" pitchFamily="18" charset="0"/>
              </a:rPr>
              <a:t>Local Government</a:t>
            </a:r>
          </a:p>
          <a:p>
            <a:pPr algn="ctr"/>
            <a:r>
              <a:rPr lang="en-US" i="1" dirty="0" smtClean="0">
                <a:solidFill>
                  <a:schemeClr val="tx2">
                    <a:lumMod val="75000"/>
                  </a:schemeClr>
                </a:solidFill>
                <a:latin typeface="Bell MT" pitchFamily="18" charset="0"/>
              </a:rPr>
              <a:t>Committee</a:t>
            </a:r>
          </a:p>
        </p:txBody>
      </p:sp>
      <p:sp>
        <p:nvSpPr>
          <p:cNvPr id="24" name="TextBox 23"/>
          <p:cNvSpPr txBox="1"/>
          <p:nvPr/>
        </p:nvSpPr>
        <p:spPr>
          <a:xfrm>
            <a:off x="5846380" y="5395481"/>
            <a:ext cx="1447800" cy="92333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i="1" dirty="0" smtClean="0">
                <a:solidFill>
                  <a:schemeClr val="tx2">
                    <a:lumMod val="75000"/>
                  </a:schemeClr>
                </a:solidFill>
                <a:latin typeface="Bell MT" pitchFamily="18" charset="0"/>
              </a:rPr>
              <a:t>Communities &amp; Families</a:t>
            </a:r>
          </a:p>
          <a:p>
            <a:pPr algn="ctr"/>
            <a:r>
              <a:rPr lang="en-US" i="1" dirty="0" smtClean="0">
                <a:solidFill>
                  <a:schemeClr val="tx2">
                    <a:lumMod val="75000"/>
                  </a:schemeClr>
                </a:solidFill>
                <a:latin typeface="Bell MT" pitchFamily="18" charset="0"/>
              </a:rPr>
              <a:t>Committee</a:t>
            </a:r>
          </a:p>
        </p:txBody>
      </p:sp>
      <p:sp>
        <p:nvSpPr>
          <p:cNvPr id="25" name="TextBox 24"/>
          <p:cNvSpPr txBox="1"/>
          <p:nvPr/>
        </p:nvSpPr>
        <p:spPr>
          <a:xfrm>
            <a:off x="3560380" y="5395481"/>
            <a:ext cx="2209800" cy="954107"/>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i="1" dirty="0" smtClean="0">
                <a:solidFill>
                  <a:schemeClr val="tx2">
                    <a:lumMod val="75000"/>
                  </a:schemeClr>
                </a:solidFill>
                <a:latin typeface="Bell MT" pitchFamily="18" charset="0"/>
              </a:rPr>
              <a:t>Pre-Release Planning &amp; Post-Release Supervision</a:t>
            </a:r>
          </a:p>
          <a:p>
            <a:pPr algn="ctr"/>
            <a:r>
              <a:rPr lang="en-US" sz="1600" i="1" dirty="0" smtClean="0">
                <a:solidFill>
                  <a:schemeClr val="tx2">
                    <a:lumMod val="75000"/>
                  </a:schemeClr>
                </a:solidFill>
                <a:latin typeface="Bell MT" pitchFamily="18" charset="0"/>
              </a:rPr>
              <a:t>Committee</a:t>
            </a:r>
          </a:p>
          <a:p>
            <a:pPr algn="ctr"/>
            <a:endParaRPr lang="en-US" sz="800" i="1" dirty="0" smtClean="0">
              <a:solidFill>
                <a:schemeClr val="tx2">
                  <a:lumMod val="75000"/>
                </a:schemeClr>
              </a:solidFill>
              <a:latin typeface="Bell MT" pitchFamily="18" charset="0"/>
            </a:endParaRPr>
          </a:p>
        </p:txBody>
      </p:sp>
      <p:sp>
        <p:nvSpPr>
          <p:cNvPr id="26" name="TextBox 25"/>
          <p:cNvSpPr txBox="1"/>
          <p:nvPr/>
        </p:nvSpPr>
        <p:spPr>
          <a:xfrm>
            <a:off x="342900" y="848135"/>
            <a:ext cx="8610600" cy="523220"/>
          </a:xfrm>
          <a:prstGeom prst="rect">
            <a:avLst/>
          </a:prstGeom>
          <a:noFill/>
        </p:spPr>
        <p:txBody>
          <a:bodyPr wrap="square" rtlCol="0">
            <a:spAutoFit/>
          </a:bodyPr>
          <a:lstStyle/>
          <a:p>
            <a:pPr algn="ctr"/>
            <a:r>
              <a:rPr lang="en-US" sz="2800" u="sng" dirty="0" smtClean="0">
                <a:ln>
                  <a:solidFill>
                    <a:schemeClr val="accent1">
                      <a:lumMod val="75000"/>
                    </a:schemeClr>
                  </a:solidFill>
                </a:ln>
                <a:solidFill>
                  <a:schemeClr val="tx2">
                    <a:lumMod val="75000"/>
                  </a:schemeClr>
                </a:solidFill>
                <a:latin typeface="Bell MT" pitchFamily="18" charset="0"/>
              </a:rPr>
              <a:t>Organizational Structure </a:t>
            </a:r>
            <a:endParaRPr lang="en-US" sz="2800" u="sng" dirty="0">
              <a:ln>
                <a:solidFill>
                  <a:schemeClr val="accent1">
                    <a:lumMod val="75000"/>
                  </a:schemeClr>
                </a:solidFill>
              </a:ln>
              <a:solidFill>
                <a:schemeClr val="tx2">
                  <a:lumMod val="75000"/>
                </a:schemeClr>
              </a:solidFill>
              <a:latin typeface="Bell MT" pitchFamily="18" charset="0"/>
            </a:endParaRPr>
          </a:p>
        </p:txBody>
      </p:sp>
      <p:sp>
        <p:nvSpPr>
          <p:cNvPr id="28" name="Rounded Rectangle 27" descr="This slide describes the organizational structure.  At the top level is the Steering Committee, which includes CSG Justice Center, BJA, APPA, ASCA, Shay Bilchik.  Connected to the Steering Committee is the Advisory Council, which includes a Housing Committee, Juvenile Justice Committee, Health, Mental Health, and Substance Abuse Committee, Tribal Affairs Committee, Victims and Survivors Committee, Employment and Education Committee, Local Government Committee, Pre-Release Planning and Post-Release Supervision Committee, and Communities and Families Committee."/>
          <p:cNvSpPr/>
          <p:nvPr/>
        </p:nvSpPr>
        <p:spPr>
          <a:xfrm>
            <a:off x="283780" y="4014950"/>
            <a:ext cx="8610600" cy="2438400"/>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570890" y="3975540"/>
            <a:ext cx="2362200" cy="338554"/>
          </a:xfrm>
          <a:prstGeom prst="rect">
            <a:avLst/>
          </a:prstGeom>
          <a:noFill/>
        </p:spPr>
        <p:txBody>
          <a:bodyPr wrap="square" rtlCol="0">
            <a:spAutoFit/>
          </a:bodyPr>
          <a:lstStyle/>
          <a:p>
            <a:r>
              <a:rPr lang="en-US" sz="1600" b="1" dirty="0" smtClean="0">
                <a:solidFill>
                  <a:schemeClr val="tx2"/>
                </a:solidFill>
                <a:latin typeface="Georgia" pitchFamily="18" charset="0"/>
              </a:rPr>
              <a:t>Advisory Council</a:t>
            </a:r>
            <a:endParaRPr lang="en-US" sz="1600" b="1" dirty="0">
              <a:solidFill>
                <a:schemeClr val="tx2"/>
              </a:solidFill>
              <a:latin typeface="Georgia" pitchFamily="18" charset="0"/>
            </a:endParaRPr>
          </a:p>
        </p:txBody>
      </p:sp>
      <p:cxnSp>
        <p:nvCxnSpPr>
          <p:cNvPr id="31" name="Straight Arrow Connector 30"/>
          <p:cNvCxnSpPr/>
          <p:nvPr/>
        </p:nvCxnSpPr>
        <p:spPr>
          <a:xfrm rot="16200000" flipH="1">
            <a:off x="4357195" y="3692415"/>
            <a:ext cx="564930" cy="17080"/>
          </a:xfrm>
          <a:prstGeom prst="straightConnector1">
            <a:avLst/>
          </a:prstGeom>
          <a:ln w="25400">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33084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RRC_Logo_Revised.jpg"/>
          <p:cNvPicPr>
            <a:picLocks noChangeAspect="1"/>
          </p:cNvPicPr>
          <p:nvPr/>
        </p:nvPicPr>
        <p:blipFill>
          <a:blip r:embed="rId2" cstate="print"/>
          <a:stretch>
            <a:fillRect/>
          </a:stretch>
        </p:blipFill>
        <p:spPr>
          <a:xfrm>
            <a:off x="431552" y="150703"/>
            <a:ext cx="8110728" cy="1780032"/>
          </a:xfrm>
          <a:prstGeom prst="rect">
            <a:avLst/>
          </a:prstGeom>
        </p:spPr>
      </p:pic>
      <p:pic>
        <p:nvPicPr>
          <p:cNvPr id="6" name="Picture 11" descr="swish.jpg"/>
          <p:cNvPicPr>
            <a:picLocks noChangeAspect="1"/>
          </p:cNvPicPr>
          <p:nvPr/>
        </p:nvPicPr>
        <p:blipFill>
          <a:blip r:embed="rId3" cstate="print"/>
          <a:srcRect t="12222" b="57777"/>
          <a:stretch>
            <a:fillRect/>
          </a:stretch>
        </p:blipFill>
        <p:spPr bwMode="auto">
          <a:xfrm>
            <a:off x="0" y="4800600"/>
            <a:ext cx="9144000" cy="2057400"/>
          </a:xfrm>
          <a:prstGeom prst="rect">
            <a:avLst/>
          </a:prstGeom>
          <a:noFill/>
          <a:ln w="9525">
            <a:noFill/>
            <a:miter lim="800000"/>
            <a:headEnd/>
            <a:tailEnd/>
          </a:ln>
        </p:spPr>
      </p:pic>
      <p:sp>
        <p:nvSpPr>
          <p:cNvPr id="2" name="Title 1"/>
          <p:cNvSpPr>
            <a:spLocks noGrp="1"/>
          </p:cNvSpPr>
          <p:nvPr>
            <p:ph type="ctrTitle"/>
          </p:nvPr>
        </p:nvSpPr>
        <p:spPr>
          <a:xfrm>
            <a:off x="0" y="2119772"/>
            <a:ext cx="9091448" cy="3689130"/>
          </a:xfrm>
        </p:spPr>
        <p:txBody>
          <a:bodyPr/>
          <a:lstStyle/>
          <a:p>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Broad-based TA for the field: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Website</a:t>
            </a:r>
            <a:br>
              <a:rPr lang="en-US" sz="3200" b="1" dirty="0" smtClean="0">
                <a:solidFill>
                  <a:schemeClr val="tx2"/>
                </a:solidFill>
                <a:latin typeface="Georgia" pitchFamily="18" charset="0"/>
              </a:rPr>
            </a:br>
            <a:r>
              <a:rPr lang="en-US" sz="3200" b="1" dirty="0" smtClean="0">
                <a:solidFill>
                  <a:schemeClr val="tx2"/>
                </a:solidFill>
                <a:latin typeface="Georgia" pitchFamily="18" charset="0"/>
                <a:hlinkClick r:id="rId4"/>
              </a:rPr>
              <a:t>www.nationalreentryresourcecenter.org</a:t>
            </a:r>
            <a:r>
              <a:rPr lang="en-US" sz="3200" b="1" dirty="0" smtClean="0">
                <a:solidFill>
                  <a:schemeClr val="tx2"/>
                </a:solidFill>
                <a:latin typeface="Georgia" pitchFamily="18" charset="0"/>
              </a:rPr>
              <a:t> </a:t>
            </a: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endParaRPr lang="en-US" sz="2400" b="1" i="1" dirty="0">
              <a:solidFill>
                <a:schemeClr val="tx2"/>
              </a:solidFill>
              <a:latin typeface="Georg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srcRect/>
          <a:stretch>
            <a:fillRect/>
          </a:stretch>
        </p:blipFill>
        <p:spPr bwMode="auto">
          <a:xfrm>
            <a:off x="66675" y="400050"/>
            <a:ext cx="9010650" cy="6057900"/>
          </a:xfrm>
          <a:prstGeom prst="rect">
            <a:avLst/>
          </a:prstGeom>
          <a:noFill/>
          <a:ln w="9525">
            <a:noFill/>
            <a:miter lim="800000"/>
            <a:headEnd/>
            <a:tailEnd/>
          </a:ln>
        </p:spPr>
      </p:pic>
      <p:sp>
        <p:nvSpPr>
          <p:cNvPr id="5" name="TextBox 4"/>
          <p:cNvSpPr txBox="1"/>
          <p:nvPr/>
        </p:nvSpPr>
        <p:spPr>
          <a:xfrm>
            <a:off x="66675" y="0"/>
            <a:ext cx="6453395" cy="369332"/>
          </a:xfrm>
          <a:prstGeom prst="rect">
            <a:avLst/>
          </a:prstGeom>
          <a:noFill/>
        </p:spPr>
        <p:txBody>
          <a:bodyPr wrap="square" rtlCol="0">
            <a:spAutoFit/>
          </a:bodyPr>
          <a:lstStyle/>
          <a:p>
            <a:r>
              <a:rPr lang="en-US" b="1" dirty="0" smtClean="0">
                <a:solidFill>
                  <a:schemeClr val="tx2"/>
                </a:solidFill>
                <a:latin typeface="Georgia" pitchFamily="18" charset="0"/>
                <a:hlinkClick r:id="rId3"/>
              </a:rPr>
              <a:t>www.nationalreentryresourcecenter.org</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RRC_Logo_Revised.jpg"/>
          <p:cNvPicPr>
            <a:picLocks noChangeAspect="1"/>
          </p:cNvPicPr>
          <p:nvPr/>
        </p:nvPicPr>
        <p:blipFill>
          <a:blip r:embed="rId2" cstate="print"/>
          <a:stretch>
            <a:fillRect/>
          </a:stretch>
        </p:blipFill>
        <p:spPr>
          <a:xfrm>
            <a:off x="431552" y="150703"/>
            <a:ext cx="8110728" cy="1780032"/>
          </a:xfrm>
          <a:prstGeom prst="rect">
            <a:avLst/>
          </a:prstGeom>
        </p:spPr>
      </p:pic>
      <p:pic>
        <p:nvPicPr>
          <p:cNvPr id="6" name="Picture 11" descr="swish.jpg"/>
          <p:cNvPicPr>
            <a:picLocks noChangeAspect="1"/>
          </p:cNvPicPr>
          <p:nvPr/>
        </p:nvPicPr>
        <p:blipFill>
          <a:blip r:embed="rId3" cstate="print"/>
          <a:srcRect t="12222" b="57777"/>
          <a:stretch>
            <a:fillRect/>
          </a:stretch>
        </p:blipFill>
        <p:spPr bwMode="auto">
          <a:xfrm>
            <a:off x="0" y="4800600"/>
            <a:ext cx="9144000" cy="2057400"/>
          </a:xfrm>
          <a:prstGeom prst="rect">
            <a:avLst/>
          </a:prstGeom>
          <a:noFill/>
          <a:ln w="9525">
            <a:noFill/>
            <a:miter lim="800000"/>
            <a:headEnd/>
            <a:tailEnd/>
          </a:ln>
        </p:spPr>
      </p:pic>
      <p:sp>
        <p:nvSpPr>
          <p:cNvPr id="2" name="Title 1"/>
          <p:cNvSpPr>
            <a:spLocks noGrp="1"/>
          </p:cNvSpPr>
          <p:nvPr>
            <p:ph type="ctrTitle"/>
          </p:nvPr>
        </p:nvSpPr>
        <p:spPr>
          <a:xfrm>
            <a:off x="0" y="2119772"/>
            <a:ext cx="9091448" cy="3689130"/>
          </a:xfrm>
        </p:spPr>
        <p:txBody>
          <a:bodyPr/>
          <a:lstStyle/>
          <a:p>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
            </a:r>
            <a:br>
              <a:rPr lang="en-US" sz="3200" b="1" dirty="0" smtClean="0">
                <a:solidFill>
                  <a:schemeClr val="tx2"/>
                </a:solidFill>
                <a:latin typeface="Georgia" pitchFamily="18" charset="0"/>
              </a:rPr>
            </a:br>
            <a:r>
              <a:rPr lang="en-US" sz="3200" b="1" dirty="0" smtClean="0">
                <a:solidFill>
                  <a:schemeClr val="tx2"/>
                </a:solidFill>
                <a:latin typeface="Georgia" pitchFamily="18" charset="0"/>
              </a:rPr>
              <a:t>Topics Pages</a:t>
            </a: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r>
              <a:rPr lang="en-US" sz="2400" b="1" i="1" dirty="0" smtClean="0">
                <a:solidFill>
                  <a:schemeClr val="tx2"/>
                </a:solidFill>
                <a:latin typeface="Georgia" pitchFamily="18" charset="0"/>
              </a:rPr>
              <a:t/>
            </a:r>
            <a:br>
              <a:rPr lang="en-US" sz="2400" b="1" i="1" dirty="0" smtClean="0">
                <a:solidFill>
                  <a:schemeClr val="tx2"/>
                </a:solidFill>
                <a:latin typeface="Georgia" pitchFamily="18" charset="0"/>
              </a:rPr>
            </a:br>
            <a:endParaRPr lang="en-US" sz="2400" b="1" i="1" dirty="0">
              <a:solidFill>
                <a:schemeClr val="tx2"/>
              </a:solidFill>
              <a:latin typeface="Georgia"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TotalTime>
  <Words>118</Words>
  <Application>Microsoft Office PowerPoint</Application>
  <PresentationFormat>On-screen Show (4:3)</PresentationFormat>
  <Paragraphs>70</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Landmark Federal Legislation:   Second Chance Act </vt:lpstr>
      <vt:lpstr>Slide 3</vt:lpstr>
      <vt:lpstr>        Approach    Broad-based distance learning resources available  through our website    Targeted, individualized assistance to SCA grantees </vt:lpstr>
      <vt:lpstr>   Extensive Collaboration       </vt:lpstr>
      <vt:lpstr>Slide 6</vt:lpstr>
      <vt:lpstr>    Broad-based TA for the field:    Website www.nationalreentryresourcecenter.org        </vt:lpstr>
      <vt:lpstr>Slide 8</vt:lpstr>
      <vt:lpstr>   Topics Pages       </vt:lpstr>
      <vt:lpstr>Slide 10</vt:lpstr>
      <vt:lpstr>   Frequently Asked Questions       </vt:lpstr>
      <vt:lpstr>Slide 12</vt:lpstr>
      <vt:lpstr>   Interactive Map of National Criminal Justice Initiatives       </vt:lpstr>
      <vt:lpstr>Slide 14</vt:lpstr>
      <vt:lpstr>   Webinars       </vt:lpstr>
      <vt:lpstr>Slide 16</vt:lpstr>
      <vt:lpstr>   Webcasts/Podcasts       </vt:lpstr>
      <vt:lpstr>   Webcasts/Podcasts       </vt:lpstr>
      <vt:lpstr>   Newsletter       </vt:lpstr>
      <vt:lpstr>Slide 20</vt:lpstr>
      <vt:lpstr>   National Training Event for SCA Grantees       </vt:lpstr>
      <vt:lpstr>Slide 22</vt:lpstr>
      <vt:lpstr>   Targeted, Individualized TA        </vt:lpstr>
      <vt:lpstr>   Focus on Risk Reduction      </vt:lpstr>
      <vt:lpstr>Slide 25</vt:lpstr>
      <vt:lpstr>Slide 26</vt:lpstr>
      <vt:lpstr>For more information about the National Reentry Resource Center or the Second Chance Act, please visit our website:   http://www.nationalreentryresourcecenter.org/  Or contact:  Le’Ann Duran (240) 482-8585 info@nationalreentryresourcecenter.org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Erica Tanne</dc:creator>
  <cp:lastModifiedBy>lgoodwyn</cp:lastModifiedBy>
  <cp:revision>86</cp:revision>
  <dcterms:created xsi:type="dcterms:W3CDTF">2010-11-17T15:18:46Z</dcterms:created>
  <dcterms:modified xsi:type="dcterms:W3CDTF">2011-12-01T19:22:33Z</dcterms:modified>
</cp:coreProperties>
</file>